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40.xml" ContentType="application/vnd.openxmlformats-officedocument.presentationml.notesSlide+xml"/>
  <Override PartName="/ppt/tags/tag1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3.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4.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5.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2" r:id="rId3"/>
    <p:sldMasterId id="2147483664" r:id="rId4"/>
  </p:sldMasterIdLst>
  <p:notesMasterIdLst>
    <p:notesMasterId r:id="rId140"/>
  </p:notesMasterIdLst>
  <p:handoutMasterIdLst>
    <p:handoutMasterId r:id="rId141"/>
  </p:handoutMasterIdLst>
  <p:sldIdLst>
    <p:sldId id="646" r:id="rId5"/>
    <p:sldId id="692" r:id="rId6"/>
    <p:sldId id="656" r:id="rId7"/>
    <p:sldId id="657" r:id="rId8"/>
    <p:sldId id="668" r:id="rId9"/>
    <p:sldId id="669" r:id="rId10"/>
    <p:sldId id="658" r:id="rId11"/>
    <p:sldId id="666" r:id="rId12"/>
    <p:sldId id="667" r:id="rId13"/>
    <p:sldId id="700" r:id="rId14"/>
    <p:sldId id="706" r:id="rId15"/>
    <p:sldId id="664" r:id="rId16"/>
    <p:sldId id="698" r:id="rId17"/>
    <p:sldId id="699" r:id="rId18"/>
    <p:sldId id="695" r:id="rId19"/>
    <p:sldId id="672" r:id="rId20"/>
    <p:sldId id="696" r:id="rId21"/>
    <p:sldId id="671" r:id="rId22"/>
    <p:sldId id="783" r:id="rId23"/>
    <p:sldId id="784" r:id="rId24"/>
    <p:sldId id="259" r:id="rId25"/>
    <p:sldId id="655" r:id="rId26"/>
    <p:sldId id="785" r:id="rId27"/>
    <p:sldId id="786" r:id="rId28"/>
    <p:sldId id="659" r:id="rId29"/>
    <p:sldId id="660" r:id="rId30"/>
    <p:sldId id="674" r:id="rId31"/>
    <p:sldId id="661" r:id="rId32"/>
    <p:sldId id="787" r:id="rId33"/>
    <p:sldId id="663" r:id="rId34"/>
    <p:sldId id="665" r:id="rId35"/>
    <p:sldId id="788" r:id="rId36"/>
    <p:sldId id="789" r:id="rId37"/>
    <p:sldId id="790" r:id="rId38"/>
    <p:sldId id="791" r:id="rId39"/>
    <p:sldId id="654" r:id="rId40"/>
    <p:sldId id="792" r:id="rId41"/>
    <p:sldId id="670" r:id="rId42"/>
    <p:sldId id="793" r:id="rId43"/>
    <p:sldId id="675" r:id="rId44"/>
    <p:sldId id="673" r:id="rId45"/>
    <p:sldId id="676" r:id="rId46"/>
    <p:sldId id="754" r:id="rId47"/>
    <p:sldId id="755" r:id="rId48"/>
    <p:sldId id="756" r:id="rId49"/>
    <p:sldId id="757" r:id="rId50"/>
    <p:sldId id="758" r:id="rId51"/>
    <p:sldId id="759" r:id="rId52"/>
    <p:sldId id="760" r:id="rId53"/>
    <p:sldId id="761" r:id="rId54"/>
    <p:sldId id="762" r:id="rId55"/>
    <p:sldId id="763" r:id="rId56"/>
    <p:sldId id="764" r:id="rId57"/>
    <p:sldId id="765" r:id="rId58"/>
    <p:sldId id="766" r:id="rId59"/>
    <p:sldId id="767" r:id="rId60"/>
    <p:sldId id="768" r:id="rId61"/>
    <p:sldId id="769" r:id="rId62"/>
    <p:sldId id="770" r:id="rId63"/>
    <p:sldId id="771" r:id="rId64"/>
    <p:sldId id="772" r:id="rId65"/>
    <p:sldId id="773" r:id="rId66"/>
    <p:sldId id="774" r:id="rId67"/>
    <p:sldId id="775" r:id="rId68"/>
    <p:sldId id="776" r:id="rId69"/>
    <p:sldId id="777" r:id="rId70"/>
    <p:sldId id="778" r:id="rId71"/>
    <p:sldId id="779" r:id="rId72"/>
    <p:sldId id="780" r:id="rId73"/>
    <p:sldId id="781" r:id="rId74"/>
    <p:sldId id="782" r:id="rId75"/>
    <p:sldId id="879" r:id="rId76"/>
    <p:sldId id="880" r:id="rId77"/>
    <p:sldId id="881" r:id="rId78"/>
    <p:sldId id="882" r:id="rId79"/>
    <p:sldId id="883" r:id="rId80"/>
    <p:sldId id="884" r:id="rId81"/>
    <p:sldId id="885" r:id="rId82"/>
    <p:sldId id="678" r:id="rId83"/>
    <p:sldId id="886" r:id="rId84"/>
    <p:sldId id="887" r:id="rId85"/>
    <p:sldId id="888" r:id="rId86"/>
    <p:sldId id="889" r:id="rId87"/>
    <p:sldId id="890" r:id="rId88"/>
    <p:sldId id="891" r:id="rId89"/>
    <p:sldId id="892" r:id="rId90"/>
    <p:sldId id="893" r:id="rId91"/>
    <p:sldId id="894" r:id="rId92"/>
    <p:sldId id="895" r:id="rId93"/>
    <p:sldId id="896" r:id="rId94"/>
    <p:sldId id="897" r:id="rId95"/>
    <p:sldId id="898" r:id="rId96"/>
    <p:sldId id="679" r:id="rId97"/>
    <p:sldId id="899" r:id="rId98"/>
    <p:sldId id="900" r:id="rId99"/>
    <p:sldId id="901" r:id="rId100"/>
    <p:sldId id="902" r:id="rId101"/>
    <p:sldId id="903" r:id="rId102"/>
    <p:sldId id="904" r:id="rId103"/>
    <p:sldId id="905" r:id="rId104"/>
    <p:sldId id="906" r:id="rId105"/>
    <p:sldId id="907" r:id="rId106"/>
    <p:sldId id="908" r:id="rId107"/>
    <p:sldId id="909" r:id="rId108"/>
    <p:sldId id="910" r:id="rId109"/>
    <p:sldId id="911" r:id="rId110"/>
    <p:sldId id="912" r:id="rId111"/>
    <p:sldId id="913" r:id="rId112"/>
    <p:sldId id="914" r:id="rId113"/>
    <p:sldId id="915" r:id="rId114"/>
    <p:sldId id="916" r:id="rId115"/>
    <p:sldId id="917" r:id="rId116"/>
    <p:sldId id="856" r:id="rId117"/>
    <p:sldId id="857" r:id="rId118"/>
    <p:sldId id="858" r:id="rId119"/>
    <p:sldId id="859" r:id="rId120"/>
    <p:sldId id="860" r:id="rId121"/>
    <p:sldId id="861" r:id="rId122"/>
    <p:sldId id="862" r:id="rId123"/>
    <p:sldId id="863" r:id="rId124"/>
    <p:sldId id="864" r:id="rId125"/>
    <p:sldId id="865" r:id="rId126"/>
    <p:sldId id="866" r:id="rId127"/>
    <p:sldId id="867" r:id="rId128"/>
    <p:sldId id="868" r:id="rId129"/>
    <p:sldId id="869" r:id="rId130"/>
    <p:sldId id="870" r:id="rId131"/>
    <p:sldId id="878" r:id="rId132"/>
    <p:sldId id="871" r:id="rId133"/>
    <p:sldId id="872" r:id="rId134"/>
    <p:sldId id="873" r:id="rId135"/>
    <p:sldId id="874" r:id="rId136"/>
    <p:sldId id="875" r:id="rId137"/>
    <p:sldId id="876" r:id="rId138"/>
    <p:sldId id="806" r:id="rId1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ny" initials="S"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2" d="100"/>
          <a:sy n="52" d="100"/>
        </p:scale>
        <p:origin x="260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9A3927-721D-45AF-8F46-D82EC85E522D}" type="datetimeFigureOut">
              <a:rPr lang="zh-CN" altLang="en-US" smtClean="0"/>
              <a:t>2021/10/26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FCF449-B97F-46CB-8C58-03D844C075F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85F44-ECB1-4153-A2E1-7557322E5392}" type="datetimeFigureOut">
              <a:rPr lang="zh-CN" altLang="en-US" smtClean="0"/>
              <a:t>2021/10/26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BB2D9-FD87-44FB-99C6-F98ACE8C4DC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sz="2400"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1" dirty="0"/>
              <a:t>这些类由 </a:t>
            </a:r>
            <a:r>
              <a:rPr lang="en-US" altLang="zh-CN" sz="1200" b="1" dirty="0"/>
              <a:t>3000 </a:t>
            </a:r>
            <a:r>
              <a:rPr lang="zh-CN" altLang="en-US" sz="1200" b="1" dirty="0"/>
              <a:t>个不同的属性描述</a:t>
            </a:r>
            <a:endParaRPr lang="zh-CN"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根据</a:t>
            </a:r>
            <a:r>
              <a:rPr lang="en-US" altLang="zh-CN"/>
              <a:t>OAEI</a:t>
            </a:r>
            <a:r>
              <a:rPr lang="zh-CN" altLang="en-US"/>
              <a:t>活动表明</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根据</a:t>
            </a:r>
            <a:r>
              <a:rPr lang="en-US" altLang="zh-CN"/>
              <a:t>OAEI</a:t>
            </a:r>
            <a:r>
              <a:rPr lang="zh-CN" altLang="en-US"/>
              <a:t>活动表明</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根据</a:t>
            </a:r>
            <a:r>
              <a:rPr lang="en-US" altLang="zh-CN"/>
              <a:t>OAEI</a:t>
            </a:r>
            <a:r>
              <a:rPr lang="zh-CN" altLang="en-US"/>
              <a:t>活动表明</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起到数据清洗和数据集成的作用</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sz="2400"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19</a:t>
            </a:fld>
            <a:endParaRPr kumimoji="0" lang="en-US" altLang="zh-CN" sz="12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本体层融合的途径：本体集成、本体映射</a:t>
            </a:r>
          </a:p>
        </p:txBody>
      </p:sp>
      <p:sp>
        <p:nvSpPr>
          <p:cNvPr id="4" name="灯片编号占位符 3"/>
          <p:cNvSpPr>
            <a:spLocks noGrp="1"/>
          </p:cNvSpPr>
          <p:nvPr>
            <p:ph type="sldNum" sz="quarter" idx="5"/>
          </p:nvPr>
        </p:nvSpPr>
        <p:spPr/>
        <p:txBody>
          <a:bodyPr/>
          <a:lstStyle/>
          <a:p>
            <a:fld id="{BDDBB2D9-FD87-44FB-99C6-F98ACE8C4DCF}"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sz="2400"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en-US" altLang="zh-CN"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DBB2D9-FD87-44FB-99C6-F98ACE8C4DCF}"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达到本体融合的一种手段</a:t>
            </a:r>
          </a:p>
        </p:txBody>
      </p:sp>
      <p:sp>
        <p:nvSpPr>
          <p:cNvPr id="4" name="灯片编号占位符 3"/>
          <p:cNvSpPr>
            <a:spLocks noGrp="1"/>
          </p:cNvSpPr>
          <p:nvPr>
            <p:ph type="sldNum" sz="quarter" idx="5"/>
          </p:nvPr>
        </p:nvSpPr>
        <p:spPr/>
        <p:txBody>
          <a:bodyPr/>
          <a:lstStyle/>
          <a:p>
            <a:fld id="{BDDBB2D9-FD87-44FB-99C6-F98ACE8C4DCF}"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这类本体映射方法从本体的术语出发，比较与本体成分相关的名称、标签或注释，寻找异构本体间的相似性</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BDDBB2D9-FD87-44FB-99C6-F98ACE8C4DCF}" type="slidenum">
              <a:rPr lang="zh-CN" altLang="en-US" smtClean="0"/>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如何统计最小距离</a:t>
            </a:r>
            <a:r>
              <a:rPr lang="en-US" altLang="zh-CN" dirty="0"/>
              <a:t>——</a:t>
            </a:r>
            <a:r>
              <a:rPr lang="zh-CN" altLang="en-US" dirty="0"/>
              <a:t>动态规划</a:t>
            </a:r>
            <a:endParaRPr lang="en-US" altLang="zh-CN" dirty="0"/>
          </a:p>
          <a:p>
            <a:r>
              <a:rPr lang="en-US" altLang="zh-CN" dirty="0"/>
              <a:t>D</a:t>
            </a:r>
            <a:r>
              <a:rPr lang="zh-CN" altLang="en-US" dirty="0"/>
              <a:t>（</a:t>
            </a:r>
            <a:r>
              <a:rPr lang="en-US" altLang="zh-CN" dirty="0"/>
              <a:t>0</a:t>
            </a:r>
            <a:r>
              <a:rPr lang="zh-CN" altLang="en-US" dirty="0"/>
              <a:t>，</a:t>
            </a:r>
            <a:r>
              <a:rPr lang="en-US" altLang="zh-CN" dirty="0"/>
              <a:t>0</a:t>
            </a:r>
            <a:r>
              <a:rPr lang="zh-CN" altLang="en-US" dirty="0"/>
              <a:t>）</a:t>
            </a:r>
            <a:r>
              <a:rPr lang="en-US" altLang="zh-CN" dirty="0"/>
              <a:t>=0</a:t>
            </a:r>
            <a:r>
              <a:rPr lang="zh-CN" altLang="en-US" dirty="0"/>
              <a:t>表示从空串到空串，距离为</a:t>
            </a:r>
            <a:r>
              <a:rPr lang="en-US" altLang="zh-CN" dirty="0"/>
              <a:t>0</a:t>
            </a:r>
          </a:p>
          <a:p>
            <a:r>
              <a:rPr lang="en-US" altLang="zh-CN" dirty="0"/>
              <a:t>D</a:t>
            </a:r>
            <a:r>
              <a:rPr lang="zh-CN" altLang="en-US" dirty="0"/>
              <a:t>（</a:t>
            </a:r>
            <a:r>
              <a:rPr lang="en-US" altLang="zh-CN" dirty="0"/>
              <a:t>i</a:t>
            </a:r>
            <a:r>
              <a:rPr lang="zh-CN" altLang="en-US" dirty="0"/>
              <a:t>，</a:t>
            </a:r>
            <a:r>
              <a:rPr lang="en-US" altLang="zh-CN" dirty="0"/>
              <a:t>0</a:t>
            </a:r>
            <a:r>
              <a:rPr lang="zh-CN" altLang="en-US" dirty="0"/>
              <a:t>）</a:t>
            </a:r>
            <a:r>
              <a:rPr lang="en-US" altLang="zh-CN" dirty="0"/>
              <a:t>=D</a:t>
            </a:r>
            <a:r>
              <a:rPr lang="zh-CN" altLang="en-US" dirty="0"/>
              <a:t>（</a:t>
            </a:r>
            <a:r>
              <a:rPr lang="en-US" altLang="zh-CN" dirty="0"/>
              <a:t>i-1</a:t>
            </a:r>
            <a:r>
              <a:rPr lang="zh-CN" altLang="en-US" dirty="0"/>
              <a:t>，</a:t>
            </a:r>
            <a:r>
              <a:rPr lang="en-US" altLang="zh-CN" dirty="0"/>
              <a:t>0</a:t>
            </a:r>
            <a:r>
              <a:rPr lang="zh-CN" altLang="en-US" dirty="0"/>
              <a:t>）</a:t>
            </a:r>
            <a:r>
              <a:rPr lang="en-US" altLang="zh-CN" dirty="0"/>
              <a:t>+1 </a:t>
            </a:r>
            <a:r>
              <a:rPr lang="zh-CN" altLang="en-US" dirty="0"/>
              <a:t>插入</a:t>
            </a:r>
            <a:r>
              <a:rPr lang="en-US" altLang="zh-CN" dirty="0"/>
              <a:t>1</a:t>
            </a:r>
            <a:r>
              <a:rPr lang="zh-CN" altLang="en-US" dirty="0"/>
              <a:t>个字符给</a:t>
            </a:r>
            <a:r>
              <a:rPr lang="en-US" altLang="zh-CN" dirty="0"/>
              <a:t>i-1</a:t>
            </a:r>
          </a:p>
          <a:p>
            <a:endParaRPr lang="zh-CN" altLang="en-US" dirty="0"/>
          </a:p>
        </p:txBody>
      </p:sp>
      <p:sp>
        <p:nvSpPr>
          <p:cNvPr id="4" name="灯片编号占位符 3"/>
          <p:cNvSpPr>
            <a:spLocks noGrp="1"/>
          </p:cNvSpPr>
          <p:nvPr>
            <p:ph type="sldNum" sz="quarter" idx="5"/>
          </p:nvPr>
        </p:nvSpPr>
        <p:spPr/>
        <p:txBody>
          <a:bodyPr/>
          <a:lstStyle/>
          <a:p>
            <a:fld id="{BDDBB2D9-FD87-44FB-99C6-F98ACE8C4DCF}" type="slidenum">
              <a:rPr lang="zh-CN" altLang="en-US" smtClean="0"/>
              <a:t>31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DBB2D9-FD87-44FB-99C6-F98ACE8C4DCF}" type="slidenum">
              <a:rPr lang="zh-CN" altLang="en-US" smtClean="0"/>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尽管基于术语的相似度度量方法有很多，但是根据它很难得到比较好的映射结果，一般仅能判断概念或关系之间等价的可能程度</a:t>
            </a:r>
          </a:p>
        </p:txBody>
      </p:sp>
      <p:sp>
        <p:nvSpPr>
          <p:cNvPr id="4" name="灯片编号占位符 3"/>
          <p:cNvSpPr>
            <a:spLocks noGrp="1"/>
          </p:cNvSpPr>
          <p:nvPr>
            <p:ph type="sldNum" sz="quarter" idx="5"/>
          </p:nvPr>
        </p:nvSpPr>
        <p:spPr/>
        <p:txBody>
          <a:bodyPr/>
          <a:lstStyle/>
          <a:p>
            <a:fld id="{BDDBB2D9-FD87-44FB-99C6-F98ACE8C4DCF}" type="slidenum">
              <a:rPr lang="zh-CN" altLang="en-US" smtClean="0"/>
              <a:t>34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lnSpc>
                <a:spcPct val="150000"/>
              </a:lnSpc>
              <a:spcAft>
                <a:spcPts val="1200"/>
              </a:spcAft>
              <a:buFont typeface="+mj-ea"/>
              <a:buAutoNum type="circleNumDbPlain"/>
            </a:pPr>
            <a:r>
              <a:rPr lang="zh-CN" altLang="en-US" sz="1200" dirty="0">
                <a:latin typeface="微软雅黑" panose="020B0503020204020204" pitchFamily="34" charset="-122"/>
                <a:ea typeface="微软雅黑" panose="020B0503020204020204" pitchFamily="34" charset="-122"/>
              </a:rPr>
              <a:t>基于概念名或关系名相似，识别出潜在的合并候选术语，然后为用户生成一个可能的合并操作建议列表。</a:t>
            </a:r>
            <a:endParaRPr lang="en-US" altLang="zh-CN" sz="1200" dirty="0">
              <a:latin typeface="微软雅黑" panose="020B0503020204020204" pitchFamily="34" charset="-122"/>
              <a:ea typeface="微软雅黑" panose="020B0503020204020204" pitchFamily="34" charset="-122"/>
            </a:endParaRPr>
          </a:p>
          <a:p>
            <a:pPr marL="457200" indent="-457200">
              <a:lnSpc>
                <a:spcPct val="150000"/>
              </a:lnSpc>
              <a:spcAft>
                <a:spcPts val="1200"/>
              </a:spcAft>
              <a:buFont typeface="+mj-ea"/>
              <a:buAutoNum type="circleNumDbPlain"/>
            </a:pPr>
            <a:r>
              <a:rPr lang="zh-CN" altLang="en-US" sz="1200" dirty="0">
                <a:latin typeface="微软雅黑" panose="020B0503020204020204" pitchFamily="34" charset="-122"/>
                <a:ea typeface="微软雅黑" panose="020B0503020204020204" pitchFamily="34" charset="-122"/>
              </a:rPr>
              <a:t>从合并建议列表中选择一条建议，系统执行建议的合并操作。</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BDDBB2D9-FD87-44FB-99C6-F98ACE8C4DCF}" type="slidenum">
              <a:rPr lang="zh-CN" altLang="en-US" smtClean="0"/>
              <a:t>36</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sz="2400"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43</a:t>
            </a:fld>
            <a:endParaRPr kumimoji="0" lang="en-US" altLang="zh-CN"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包含描述抽象知识的本体层和描述具体事实的实例层。</a:t>
            </a:r>
            <a:endParaRPr lang="en-US" altLang="zh-CN" dirty="0"/>
          </a:p>
          <a:p>
            <a:r>
              <a:rPr lang="zh-CN" altLang="en-US" dirty="0"/>
              <a:t>融合</a:t>
            </a:r>
            <a:r>
              <a:rPr lang="en-US" altLang="zh-CN" dirty="0"/>
              <a:t>——</a:t>
            </a:r>
            <a:r>
              <a:rPr lang="zh-CN" altLang="en-US" dirty="0"/>
              <a:t>两个层次，本体层和实例层。在表示语言和表示模型上具有差异，这就造成了异构</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1600">
              <a:latin typeface="楷体" panose="02010609060101010101" charset="-122"/>
              <a:ea typeface="楷体" panose="02010609060101010101"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介绍基于实例的本体映射的一种方法</a:t>
            </a:r>
            <a:r>
              <a:rPr lang="en-US" altLang="zh-CN"/>
              <a:t>——GLUE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Jaccard</a:t>
            </a:r>
            <a:r>
              <a:rPr lang="zh-CN" altLang="en-US"/>
              <a:t>（杰卡德系数）</a:t>
            </a:r>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r>
                  <a:rPr lang="zh-CN" altLang="en-US" sz="2000"/>
                  <a:t>这样将 P(A,B)的计算转化为计算</a:t>
                </a:r>
                <a14:m>
                  <m:oMath xmlns:m="http://schemas.openxmlformats.org/officeDocument/2006/math">
                    <m:r>
                      <a:rPr lang="en-US" altLang="zh-CN" sz="2000" i="1">
                        <a:solidFill>
                          <a:srgbClr val="FF0000"/>
                        </a:solidFill>
                        <a:latin typeface="Cambria Math" panose="02040503050406030204" charset="0"/>
                        <a:ea typeface="楷体" panose="02010609060101010101" charset="-122"/>
                        <a:cs typeface="Cambria Math" panose="02040503050406030204" charset="0"/>
                      </a:rPr>
                      <m:t>𝑁</m:t>
                    </m:r>
                    <m:r>
                      <a:rPr lang="en-US" altLang="zh-CN" sz="2000" i="1">
                        <a:solidFill>
                          <a:srgbClr val="FF0000"/>
                        </a:solidFill>
                        <a:latin typeface="Cambria Math" panose="02040503050406030204" charset="0"/>
                        <a:ea typeface="楷体" panose="02010609060101010101" charset="-122"/>
                        <a:cs typeface="Cambria Math" panose="02040503050406030204" charset="0"/>
                      </a:rPr>
                      <m:t>(</m:t>
                    </m:r>
                    <m:sSubSup>
                      <m:sSubSupPr>
                        <m:ctrlPr>
                          <a:rPr lang="en-US" altLang="zh-CN" sz="2000" i="1">
                            <a:solidFill>
                              <a:srgbClr val="FF0000"/>
                            </a:solidFill>
                            <a:latin typeface="Cambria Math" panose="02040503050406030204" pitchFamily="18" charset="0"/>
                            <a:ea typeface="楷体" panose="02010609060101010101" charset="-122"/>
                            <a:cs typeface="Cambria Math" panose="02040503050406030204" charset="0"/>
                          </a:rPr>
                        </m:ctrlPr>
                      </m:sSubSupPr>
                      <m:e>
                        <m:r>
                          <a:rPr lang="en-US" altLang="zh-CN" sz="2000" i="1">
                            <a:solidFill>
                              <a:srgbClr val="FF0000"/>
                            </a:solidFill>
                            <a:latin typeface="Cambria Math" panose="02040503050406030204" charset="0"/>
                            <a:ea typeface="楷体" panose="02010609060101010101" charset="-122"/>
                            <a:cs typeface="Cambria Math" panose="02040503050406030204" charset="0"/>
                          </a:rPr>
                          <m:t>𝑈</m:t>
                        </m:r>
                      </m:e>
                      <m:sub>
                        <m:r>
                          <a:rPr lang="en-US" altLang="zh-CN" sz="2000" i="1">
                            <a:solidFill>
                              <a:srgbClr val="FF0000"/>
                            </a:solidFill>
                            <a:latin typeface="Cambria Math" panose="02040503050406030204" charset="0"/>
                            <a:ea typeface="楷体" panose="02010609060101010101" charset="-122"/>
                            <a:cs typeface="Cambria Math" panose="02040503050406030204" charset="0"/>
                          </a:rPr>
                          <m:t>1</m:t>
                        </m:r>
                      </m:sub>
                      <m:sup>
                        <m:r>
                          <a:rPr lang="en-US" altLang="zh-CN" sz="2000" i="1">
                            <a:solidFill>
                              <a:srgbClr val="FF0000"/>
                            </a:solidFill>
                            <a:latin typeface="Cambria Math" panose="02040503050406030204" charset="0"/>
                            <a:ea typeface="楷体" panose="02010609060101010101" charset="-122"/>
                            <a:cs typeface="Cambria Math" panose="02040503050406030204" charset="0"/>
                          </a:rPr>
                          <m:t>𝐴</m:t>
                        </m:r>
                        <m:r>
                          <a:rPr lang="en-US" altLang="zh-CN" sz="2000" i="1">
                            <a:solidFill>
                              <a:srgbClr val="FF0000"/>
                            </a:solidFill>
                            <a:latin typeface="Cambria Math" panose="02040503050406030204" charset="0"/>
                            <a:ea typeface="楷体" panose="02010609060101010101" charset="-122"/>
                            <a:cs typeface="Cambria Math" panose="02040503050406030204" charset="0"/>
                          </a:rPr>
                          <m:t>,</m:t>
                        </m:r>
                        <m:r>
                          <a:rPr lang="en-US" altLang="zh-CN" sz="2000" i="1">
                            <a:solidFill>
                              <a:srgbClr val="FF0000"/>
                            </a:solidFill>
                            <a:latin typeface="Cambria Math" panose="02040503050406030204" charset="0"/>
                            <a:ea typeface="楷体" panose="02010609060101010101" charset="-122"/>
                            <a:cs typeface="Cambria Math" panose="02040503050406030204" charset="0"/>
                          </a:rPr>
                          <m:t>𝐵</m:t>
                        </m:r>
                      </m:sup>
                    </m:sSubSup>
                    <m:r>
                      <a:rPr lang="en-US" altLang="zh-CN" sz="2000" i="1">
                        <a:solidFill>
                          <a:srgbClr val="FF0000"/>
                        </a:solidFill>
                        <a:latin typeface="Cambria Math" panose="02040503050406030204" charset="0"/>
                        <a:ea typeface="楷体" panose="02010609060101010101" charset="-122"/>
                        <a:cs typeface="Cambria Math" panose="02040503050406030204" charset="0"/>
                      </a:rPr>
                      <m:t>)</m:t>
                    </m:r>
                  </m:oMath>
                </a14:m>
                <a:r>
                  <a:rPr lang="zh-CN" altLang="en-US" sz="2000"/>
                  <a:t>和 </a:t>
                </a:r>
                <a14:m>
                  <m:oMath xmlns:m="http://schemas.openxmlformats.org/officeDocument/2006/math">
                    <m:r>
                      <a:rPr lang="en-US" altLang="zh-CN" sz="2000" i="1">
                        <a:solidFill>
                          <a:srgbClr val="FF0000"/>
                        </a:solidFill>
                        <a:latin typeface="Cambria Math" panose="02040503050406030204" charset="0"/>
                        <a:ea typeface="楷体" panose="02010609060101010101" charset="-122"/>
                        <a:cs typeface="Cambria Math" panose="02040503050406030204" charset="0"/>
                      </a:rPr>
                      <m:t>𝑁</m:t>
                    </m:r>
                    <m:r>
                      <a:rPr lang="en-US" altLang="zh-CN" sz="2000" i="1">
                        <a:solidFill>
                          <a:srgbClr val="FF0000"/>
                        </a:solidFill>
                        <a:latin typeface="Cambria Math" panose="02040503050406030204" charset="0"/>
                        <a:ea typeface="楷体" panose="02010609060101010101" charset="-122"/>
                        <a:cs typeface="Cambria Math" panose="02040503050406030204" charset="0"/>
                      </a:rPr>
                      <m:t>(</m:t>
                    </m:r>
                    <m:sSubSup>
                      <m:sSubSupPr>
                        <m:ctrlPr>
                          <a:rPr lang="en-US" altLang="zh-CN" sz="2000" i="1">
                            <a:solidFill>
                              <a:srgbClr val="FF0000"/>
                            </a:solidFill>
                            <a:latin typeface="Cambria Math" panose="02040503050406030204" pitchFamily="18" charset="0"/>
                            <a:ea typeface="楷体" panose="02010609060101010101" charset="-122"/>
                            <a:cs typeface="Cambria Math" panose="02040503050406030204" charset="0"/>
                          </a:rPr>
                        </m:ctrlPr>
                      </m:sSubSupPr>
                      <m:e>
                        <m:r>
                          <a:rPr lang="en-US" altLang="zh-CN" sz="2000" i="1">
                            <a:solidFill>
                              <a:srgbClr val="FF0000"/>
                            </a:solidFill>
                            <a:latin typeface="Cambria Math" panose="02040503050406030204" charset="0"/>
                            <a:ea typeface="楷体" panose="02010609060101010101" charset="-122"/>
                            <a:cs typeface="Cambria Math" panose="02040503050406030204" charset="0"/>
                          </a:rPr>
                          <m:t>𝑈</m:t>
                        </m:r>
                      </m:e>
                      <m:sub>
                        <m:r>
                          <a:rPr lang="en-US" altLang="zh-CN" sz="2000" i="1">
                            <a:solidFill>
                              <a:srgbClr val="FF0000"/>
                            </a:solidFill>
                            <a:latin typeface="Cambria Math" panose="02040503050406030204" charset="0"/>
                            <a:ea typeface="楷体" panose="02010609060101010101" charset="-122"/>
                            <a:cs typeface="Cambria Math" panose="02040503050406030204" charset="0"/>
                          </a:rPr>
                          <m:t>2</m:t>
                        </m:r>
                      </m:sub>
                      <m:sup>
                        <m:r>
                          <a:rPr lang="en-US" altLang="zh-CN" sz="2000" i="1">
                            <a:solidFill>
                              <a:srgbClr val="FF0000"/>
                            </a:solidFill>
                            <a:latin typeface="Cambria Math" panose="02040503050406030204" charset="0"/>
                            <a:ea typeface="楷体" panose="02010609060101010101" charset="-122"/>
                            <a:cs typeface="Cambria Math" panose="02040503050406030204" charset="0"/>
                          </a:rPr>
                          <m:t>𝐴</m:t>
                        </m:r>
                        <m:r>
                          <a:rPr lang="en-US" altLang="zh-CN" sz="2000" i="1">
                            <a:solidFill>
                              <a:srgbClr val="FF0000"/>
                            </a:solidFill>
                            <a:latin typeface="Cambria Math" panose="02040503050406030204" charset="0"/>
                            <a:ea typeface="楷体" panose="02010609060101010101" charset="-122"/>
                            <a:cs typeface="Cambria Math" panose="02040503050406030204" charset="0"/>
                          </a:rPr>
                          <m:t>,</m:t>
                        </m:r>
                        <m:r>
                          <a:rPr lang="en-US" altLang="zh-CN" sz="2000" i="1">
                            <a:solidFill>
                              <a:srgbClr val="FF0000"/>
                            </a:solidFill>
                            <a:latin typeface="Cambria Math" panose="02040503050406030204" charset="0"/>
                            <a:ea typeface="楷体" panose="02010609060101010101" charset="-122"/>
                            <a:cs typeface="Cambria Math" panose="02040503050406030204" charset="0"/>
                          </a:rPr>
                          <m:t>𝐵</m:t>
                        </m:r>
                      </m:sup>
                    </m:sSubSup>
                    <m:r>
                      <a:rPr lang="en-US" altLang="zh-CN" sz="2000" i="1">
                        <a:solidFill>
                          <a:srgbClr val="FF0000"/>
                        </a:solidFill>
                        <a:latin typeface="Cambria Math" panose="02040503050406030204" charset="0"/>
                        <a:ea typeface="楷体" panose="02010609060101010101" charset="-122"/>
                        <a:cs typeface="Cambria Math" panose="02040503050406030204" charset="0"/>
                      </a:rPr>
                      <m:t>)</m:t>
                    </m:r>
                  </m:oMath>
                </a14:m>
                <a:r>
                  <a:rPr lang="zh-CN" altLang="en-US" sz="2000"/>
                  <a:t>。</a:t>
                </a:r>
              </a:p>
            </p:txBody>
          </p:sp>
        </mc:Choice>
        <mc:Fallback xmlns="">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到此我们就可以计算出来联合分布概率</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P(d)是一个常量，而P(d|A)和P(A)能通过训练实例来估计。特别地，P(A)被估计为属于A的实例占全部训练实例的比例。</a:t>
            </a:r>
          </a:p>
          <a:p>
            <a:r>
              <a:rPr lang="zh-CN" altLang="en-US"/>
              <a:t>因此，只需要计算P(d|A)就可以得到P(A|d)。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尽管标记独立假设在很多时候并不成立，但贝叶斯学习技术往往在很多领域都取得了不错的效果。</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基于不同知识图谱的系统间的互操作困难；相互之间的信息交互问题没有解决。</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则近似查询结果包括了 所有原查询的结果，称R是完备的</a:t>
            </a:r>
          </a:p>
          <a:p>
            <a:endParaRPr lang="zh-CN" altLang="en-US"/>
          </a:p>
          <a:p>
            <a:r>
              <a:rPr lang="zh-CN" altLang="en-US"/>
              <a:t>所有近似查询结果都是原查询的结果，称R是正确的</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sz="2400"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72</a:t>
            </a:fld>
            <a:endParaRPr kumimoji="0" lang="en-US" altLang="zh-CN"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41321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31000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54692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48863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45777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866889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45496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99572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270515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85187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sz="2400"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85</a:t>
            </a:fld>
            <a:endParaRPr kumimoji="0" lang="en-US" altLang="zh-CN"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704020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976972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758798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679855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938442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637018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sz="2400"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91</a:t>
            </a:fld>
            <a:endParaRPr kumimoji="0" lang="en-US" altLang="zh-CN"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30717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用来描述知识的元语言是不匹配的。</a:t>
            </a:r>
            <a:endParaRPr lang="en-US" altLang="zh-CN" dirty="0"/>
          </a:p>
          <a:p>
            <a:endParaRPr lang="en-US" altLang="zh-CN" dirty="0"/>
          </a:p>
          <a:p>
            <a:r>
              <a:rPr lang="zh-CN" altLang="en-US" dirty="0"/>
              <a:t>有时不同的语言使用同样名称的原语来进行本体构建，但他们的语义是有差别的。</a:t>
            </a:r>
            <a:endParaRPr lang="en-US" altLang="zh-CN" dirty="0"/>
          </a:p>
          <a:p>
            <a:r>
              <a:rPr lang="zh-CN" altLang="en-US" dirty="0"/>
              <a:t>原语</a:t>
            </a:r>
            <a:r>
              <a:rPr lang="en-US" altLang="zh-CN" dirty="0"/>
              <a:t>class</a:t>
            </a:r>
            <a:r>
              <a:rPr lang="zh-CN" altLang="en-US" dirty="0"/>
              <a:t>生成的对象只能作为本体中的概念</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124657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72897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sz="2400"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94</a:t>
            </a:fld>
            <a:endParaRPr kumimoji="0" lang="en-US" altLang="zh-CN"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对同样的建模领域进行抽象的方式不同。本体对所建模进行描述的详细程度。主观性</a:t>
            </a:r>
            <a:endParaRPr lang="en-US" altLang="zh-CN"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对概念化说明的方式不同造成的。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不同的本体表示采用不同的编码格式</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sz="2400"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113</a:t>
            </a:fld>
            <a:endParaRPr kumimoji="0" lang="en-US" altLang="zh-CN"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综述论文：通过对已发表材料的组织、综合和评价，以及对当前研究进展的考察来澄清问题。</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它向参与者提出匹配任务，并使用受信息检索启发的措施评估他们的结果。指标：衡量正确性的京都、衡量完整性的召回率、聚合他们的</a:t>
            </a:r>
            <a:r>
              <a:rPr lang="en-US" altLang="zh-CN"/>
              <a:t>F-measure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本体匹配：发现（模式层）等价或相似的类、属性或关系</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根据</a:t>
            </a:r>
            <a:r>
              <a:rPr lang="en-US" altLang="zh-CN"/>
              <a:t>OAEI</a:t>
            </a:r>
            <a:r>
              <a:rPr lang="zh-CN" altLang="en-US"/>
              <a:t>活动表明</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F61F891-10A9-4C1C-9FD4-A29183F24666}" type="datetimeFigureOut">
              <a:rPr lang="zh-CN" altLang="en-US" smtClean="0"/>
              <a:t>2021/10/26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86A77E-E9D4-4223-8267-24391F945B9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F61F891-10A9-4C1C-9FD4-A29183F24666}" type="datetimeFigureOut">
              <a:rPr lang="zh-CN" altLang="en-US" smtClean="0"/>
              <a:t>2021/10/26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86A77E-E9D4-4223-8267-24391F945B9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F61F891-10A9-4C1C-9FD4-A29183F24666}" type="datetimeFigureOut">
              <a:rPr lang="zh-CN" altLang="en-US" smtClean="0"/>
              <a:t>2021/10/26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86A77E-E9D4-4223-8267-24391F945B9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p>
        </p:txBody>
      </p:sp>
      <p:sp>
        <p:nvSpPr>
          <p:cNvPr id="1049771" name="Rectangle 1096"/>
          <p:cNvSpPr>
            <a:spLocks noGrp="1" noChangeArrowheads="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3ADC22A-E89E-4CA4-A9DA-F00837335342}" type="datetime1">
              <a:rPr kumimoji="0" lang="zh-CN" altLang="en-US" sz="450" b="0" i="0"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2021/10/26</a:t>
            </a:fld>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1049772" name="Rectangle 1097"/>
          <p:cNvSpPr>
            <a:spLocks noGrp="1" noChangeArrowheads="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1049773" name="Rectangle 1098"/>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Tree>
  </p:cSld>
  <p:clrMapOvr>
    <a:masterClrMapping/>
  </p:clrMapOvr>
  <p:transition spd="med">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a:prstGeom prst="rect">
            <a:avLst/>
          </a:prstGeom>
        </p:spPr>
        <p:txBody>
          <a:bodyPr/>
          <a:lstStyle/>
          <a:p>
            <a:r>
              <a:rPr lang="zh-CN" altLang="en-US"/>
              <a:t>单击此处编辑母版标题样式</a:t>
            </a:r>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p>
        </p:txBody>
      </p:sp>
      <p:sp>
        <p:nvSpPr>
          <p:cNvPr id="1049771" name="Rectangle 1096"/>
          <p:cNvSpPr>
            <a:spLocks noGrp="1" noChangeArrowheads="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3ADC22A-E89E-4CA4-A9DA-F00837335342}" type="datetime1">
              <a:rPr kumimoji="0" lang="zh-CN" altLang="en-US" sz="450" b="0" i="0"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2021/10/26</a:t>
            </a:fld>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1049772" name="Rectangle 1097"/>
          <p:cNvSpPr>
            <a:spLocks noGrp="1" noChangeArrowheads="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1049773" name="Rectangle 1098"/>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Tree>
  </p:cSld>
  <p:clrMapOvr>
    <a:masterClrMapping/>
  </p:clrMapOvr>
  <p:transition spd="med">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a:prstGeom prst="rect">
            <a:avLst/>
          </a:prstGeom>
        </p:spPr>
        <p:txBody>
          <a:bodyPr/>
          <a:lstStyle/>
          <a:p>
            <a:r>
              <a:rPr lang="zh-CN" altLang="en-US"/>
              <a:t>单击此处编辑母版标题样式</a:t>
            </a:r>
          </a:p>
        </p:txBody>
      </p:sp>
      <p:sp>
        <p:nvSpPr>
          <p:cNvPr id="1049770" name="副标题 2"/>
          <p:cNvSpPr>
            <a:spLocks noGrp="1"/>
          </p:cNvSpPr>
          <p:nvPr>
            <p:ph type="subTitle" idx="1"/>
          </p:nvPr>
        </p:nvSpPr>
        <p:spPr>
          <a:xfrm>
            <a:off x="1828800" y="3886200"/>
            <a:ext cx="8534400" cy="1752600"/>
          </a:xfrm>
          <a:prstGeom prst="rect">
            <a:avLst/>
          </a:prstGeo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p>
        </p:txBody>
      </p:sp>
      <p:sp>
        <p:nvSpPr>
          <p:cNvPr id="1049771" name="Rectangle 1096"/>
          <p:cNvSpPr>
            <a:spLocks noGrp="1" noChangeArrowheads="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3ADC22A-E89E-4CA4-A9DA-F00837335342}" type="datetime1">
              <a:rPr kumimoji="0" lang="zh-CN" altLang="en-US" sz="450" b="0" i="0"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2021/10/26</a:t>
            </a:fld>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1049772" name="Rectangle 1097"/>
          <p:cNvSpPr>
            <a:spLocks noGrp="1" noChangeArrowheads="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1049773" name="Rectangle 1098"/>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Tree>
  </p:cSld>
  <p:clrMapOvr>
    <a:masterClrMapping/>
  </p:clrMapOvr>
  <p:transition spd="med">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F61F891-10A9-4C1C-9FD4-A29183F24666}" type="datetimeFigureOut">
              <a:rPr lang="zh-CN" altLang="en-US" smtClean="0"/>
              <a:t>2021/10/26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86A77E-E9D4-4223-8267-24391F945B9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F61F891-10A9-4C1C-9FD4-A29183F24666}" type="datetimeFigureOut">
              <a:rPr lang="zh-CN" altLang="en-US" smtClean="0"/>
              <a:t>2021/10/26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86A77E-E9D4-4223-8267-24391F945B9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F61F891-10A9-4C1C-9FD4-A29183F24666}" type="datetimeFigureOut">
              <a:rPr lang="zh-CN" altLang="en-US" smtClean="0"/>
              <a:t>2021/10/26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86A77E-E9D4-4223-8267-24391F945B9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F61F891-10A9-4C1C-9FD4-A29183F24666}" type="datetimeFigureOut">
              <a:rPr lang="zh-CN" altLang="en-US" smtClean="0"/>
              <a:t>2021/10/26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86A77E-E9D4-4223-8267-24391F945B9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61F891-10A9-4C1C-9FD4-A29183F24666}" type="datetimeFigureOut">
              <a:rPr lang="zh-CN" altLang="en-US" smtClean="0"/>
              <a:t>2021/10/26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86A77E-E9D4-4223-8267-24391F945B9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61F891-10A9-4C1C-9FD4-A29183F24666}" type="datetimeFigureOut">
              <a:rPr lang="zh-CN" altLang="en-US" smtClean="0"/>
              <a:t>2021/10/26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86A77E-E9D4-4223-8267-24391F945B9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F61F891-10A9-4C1C-9FD4-A29183F24666}" type="datetimeFigureOut">
              <a:rPr lang="zh-CN" altLang="en-US" smtClean="0"/>
              <a:t>2021/10/26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86A77E-E9D4-4223-8267-24391F945B9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F61F891-10A9-4C1C-9FD4-A29183F24666}" type="datetimeFigureOut">
              <a:rPr lang="zh-CN" altLang="en-US" smtClean="0"/>
              <a:t>2021/10/26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86A77E-E9D4-4223-8267-24391F945B9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1F891-10A9-4C1C-9FD4-A29183F24666}" type="datetimeFigureOut">
              <a:rPr lang="zh-CN" altLang="en-US" smtClean="0"/>
              <a:t>2021/10/26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6A77E-E9D4-4223-8267-24391F945B9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7"/>
            <a:ext cx="12192000" cy="511175"/>
          </a:xfrm>
          <a:prstGeom prst="rect">
            <a:avLst/>
          </a:prstGeom>
          <a:solidFill>
            <a:srgbClr val="00447C"/>
          </a:solidFill>
          <a:ln>
            <a:noFill/>
          </a:ln>
        </p:spPr>
        <p:txBody>
          <a:bodyPr/>
          <a:lstStyle>
            <a:lvl1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1pPr>
            <a:lvl2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2pPr>
            <a:lvl3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3pPr>
            <a:lvl4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4pPr>
            <a:lvl5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5pPr>
            <a:lvl6pPr marL="22828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6pPr>
            <a:lvl7pPr marL="27400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7pPr>
            <a:lvl8pPr marL="31972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8pPr>
            <a:lvl9pPr marL="36544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048577" name="Rectangle 1094"/>
          <p:cNvSpPr>
            <a:spLocks noGrp="1" noChangeArrowheads="1"/>
          </p:cNvSpPr>
          <p:nvPr>
            <p:ph type="title" idx="4294967295"/>
          </p:nvPr>
        </p:nvSpPr>
        <p:spPr bwMode="auto">
          <a:xfrm>
            <a:off x="660400" y="228602"/>
            <a:ext cx="9380539" cy="784225"/>
          </a:xfrm>
          <a:prstGeom prst="rect">
            <a:avLst/>
          </a:prstGeom>
          <a:noFill/>
          <a:ln>
            <a:noFill/>
          </a:ln>
        </p:spPr>
        <p:txBody>
          <a:bodyPr vert="horz" wrap="square" lIns="91440" tIns="45720" rIns="91440" bIns="45720"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3" cy="4775200"/>
          </a:xfrm>
          <a:prstGeom prst="rect">
            <a:avLst/>
          </a:prstGeom>
          <a:noFill/>
          <a:ln>
            <a:noFill/>
          </a:ln>
        </p:spPr>
        <p:txBody>
          <a:bodyPr vert="horz" wrap="square" lIns="0" tIns="45720" rIns="0" bIns="45720"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D4FE00E-8C06-457B-9BDE-A197369E635E}" type="datetime1">
              <a:rPr kumimoji="0" lang="zh-CN" altLang="en-US" sz="450" b="0" i="0"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t>2021/10/26</a:t>
            </a:fld>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t>‹#›</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cxnSp>
        <p:nvCxnSpPr>
          <p:cNvPr id="3145728" name="Line 2054"/>
          <p:cNvCxnSpPr>
            <a:cxnSpLocks noChangeShapeType="1"/>
          </p:cNvCxnSpPr>
          <p:nvPr/>
        </p:nvCxnSpPr>
        <p:spPr bwMode="auto">
          <a:xfrm>
            <a:off x="639765" y="1028700"/>
            <a:ext cx="9401175" cy="0"/>
          </a:xfrm>
          <a:prstGeom prst="line">
            <a:avLst/>
          </a:prstGeom>
          <a:noFill/>
          <a:ln w="19050">
            <a:solidFill>
              <a:srgbClr val="0B4DA2"/>
            </a:solidFill>
            <a:round/>
          </a:ln>
        </p:spPr>
      </p:cxnSp>
      <p:sp>
        <p:nvSpPr>
          <p:cNvPr id="1048582" name="Rectangle 233"/>
          <p:cNvSpPr>
            <a:spLocks noChangeArrowheads="1"/>
          </p:cNvSpPr>
          <p:nvPr userDrawn="1"/>
        </p:nvSpPr>
        <p:spPr bwMode="auto">
          <a:xfrm>
            <a:off x="331789" y="428625"/>
            <a:ext cx="1539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0B4DA2"/>
              </a:buClr>
              <a:buSzPct val="100000"/>
              <a:buFontTx/>
              <a:buNone/>
              <a:defRPr/>
            </a:pPr>
            <a:endParaRPr kumimoji="0" lang="zh-CN" altLang="en-US" sz="1350" b="0" i="0" u="none" strike="noStrike" kern="1200" cap="none" spc="0" normalizeH="0" baseline="0" noProof="0">
              <a:ln>
                <a:noFill/>
              </a:ln>
              <a:solidFill>
                <a:srgbClr val="FFFFFF"/>
              </a:solidFill>
              <a:effectLst/>
              <a:uLnTx/>
              <a:uFillTx/>
              <a:latin typeface="华文中宋" panose="02010600040101010101" pitchFamily="2" charset="-122"/>
              <a:ea typeface="华文中宋" panose="02010600040101010101" pitchFamily="2" charset="-122"/>
              <a:cs typeface="+mn-cs"/>
              <a:sym typeface="Calibri" panose="020F0502020204030204" pitchFamily="34" charset="0"/>
            </a:endParaRPr>
          </a:p>
        </p:txBody>
      </p:sp>
      <p:cxnSp>
        <p:nvCxnSpPr>
          <p:cNvPr id="3145729" name="Line 404"/>
          <p:cNvCxnSpPr>
            <a:cxnSpLocks noChangeShapeType="1"/>
          </p:cNvCxnSpPr>
          <p:nvPr userDrawn="1"/>
        </p:nvCxnSpPr>
        <p:spPr bwMode="auto">
          <a:xfrm>
            <a:off x="550863" y="428625"/>
            <a:ext cx="0" cy="457200"/>
          </a:xfrm>
          <a:prstGeom prst="line">
            <a:avLst/>
          </a:prstGeom>
          <a:noFill/>
          <a:ln w="38100">
            <a:solidFill>
              <a:srgbClr val="C00000"/>
            </a:solidFill>
            <a:round/>
          </a:ln>
        </p:spPr>
      </p:cxnSp>
      <p:pic>
        <p:nvPicPr>
          <p:cNvPr id="14" name="图片 13"/>
          <p:cNvPicPr/>
          <p:nvPr userDrawn="1"/>
        </p:nvPicPr>
        <p:blipFill>
          <a:blip r:embed="rId3" cstate="print"/>
          <a:stretch>
            <a:fillRect/>
          </a:stretch>
        </p:blipFill>
        <p:spPr>
          <a:xfrm>
            <a:off x="11313006" y="130754"/>
            <a:ext cx="742470" cy="86042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7"/>
            <a:ext cx="12192000" cy="511175"/>
          </a:xfrm>
          <a:prstGeom prst="rect">
            <a:avLst/>
          </a:prstGeom>
          <a:solidFill>
            <a:srgbClr val="00447C"/>
          </a:solidFill>
          <a:ln>
            <a:noFill/>
          </a:ln>
        </p:spPr>
        <p:txBody>
          <a:bodyPr/>
          <a:lstStyle>
            <a:lvl1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1pPr>
            <a:lvl2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2pPr>
            <a:lvl3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3pPr>
            <a:lvl4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4pPr>
            <a:lvl5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5pPr>
            <a:lvl6pPr marL="22828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6pPr>
            <a:lvl7pPr marL="27400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7pPr>
            <a:lvl8pPr marL="31972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8pPr>
            <a:lvl9pPr marL="36544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048578" name="Rectangle 1095"/>
          <p:cNvSpPr>
            <a:spLocks noGrp="1" noChangeArrowheads="1"/>
          </p:cNvSpPr>
          <p:nvPr>
            <p:ph type="body" idx="1"/>
          </p:nvPr>
        </p:nvSpPr>
        <p:spPr bwMode="auto">
          <a:xfrm>
            <a:off x="639763" y="1222375"/>
            <a:ext cx="10939463" cy="4775200"/>
          </a:xfrm>
          <a:prstGeom prst="rect">
            <a:avLst/>
          </a:prstGeom>
          <a:noFill/>
          <a:ln>
            <a:noFill/>
          </a:ln>
        </p:spPr>
        <p:txBody>
          <a:bodyPr vert="horz" wrap="square" lIns="0" tIns="45720" rIns="0" bIns="45720" numCol="1" anchor="t" anchorCtr="0" compatLnSpc="1"/>
          <a:lstStyle/>
          <a:p>
            <a:pPr lvl="0"/>
            <a:r>
              <a:rPr lang="zh-CN" altLang="en-US" dirty="0"/>
              <a:t>单击此处编辑母版文本样式</a:t>
            </a:r>
            <a:endParaRPr lang="en-US" altLang="en-US" dirty="0"/>
          </a:p>
        </p:txBody>
      </p:sp>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D4FE00E-8C06-457B-9BDE-A197369E635E}" type="datetime1">
              <a:rPr kumimoji="0" lang="zh-CN" altLang="en-US" sz="450" b="0" i="0"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t>2021/10/26</a:t>
            </a:fld>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t>‹#›</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pic>
        <p:nvPicPr>
          <p:cNvPr id="14" name="图片 13"/>
          <p:cNvPicPr/>
          <p:nvPr userDrawn="1"/>
        </p:nvPicPr>
        <p:blipFill>
          <a:blip r:embed="rId3" cstate="print"/>
          <a:stretch>
            <a:fillRect/>
          </a:stretch>
        </p:blipFill>
        <p:spPr>
          <a:xfrm>
            <a:off x="11313006" y="130754"/>
            <a:ext cx="742470" cy="860424"/>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D4FE00E-8C06-457B-9BDE-A197369E635E}" type="datetime1">
              <a:rPr kumimoji="0" lang="zh-CN" altLang="en-US" sz="450" b="0" i="0"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t>2021/10/26</a:t>
            </a:fld>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5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735416B-1EEB-4908-B3FA-75CB8A360816}"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rPr>
              <a:t>‹#›</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Calibri" panose="020F0502020204030204" pitchFamily="34" charset="0"/>
            </a:endParaRPr>
          </a:p>
        </p:txBody>
      </p:sp>
      <p:pic>
        <p:nvPicPr>
          <p:cNvPr id="14" name="图片 13"/>
          <p:cNvPicPr/>
          <p:nvPr userDrawn="1"/>
        </p:nvPicPr>
        <p:blipFill>
          <a:blip r:embed="rId3" cstate="print"/>
          <a:stretch>
            <a:fillRect/>
          </a:stretch>
        </p:blipFill>
        <p:spPr>
          <a:xfrm>
            <a:off x="11313006" y="130754"/>
            <a:ext cx="742470" cy="860424"/>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2.xml"/><Relationship Id="rId1" Type="http://schemas.openxmlformats.org/officeDocument/2006/relationships/tags" Target="../tags/tag15.xml"/><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6.xml"/><Relationship Id="rId1" Type="http://schemas.openxmlformats.org/officeDocument/2006/relationships/slideLayout" Target="../slideLayouts/slideLayout12.xml"/><Relationship Id="rId5" Type="http://schemas.openxmlformats.org/officeDocument/2006/relationships/image" Target="../media/image110.png"/><Relationship Id="rId4" Type="http://schemas.openxmlformats.org/officeDocument/2006/relationships/image" Target="../media/image109.png"/></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47.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13.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89.png"/><Relationship Id="rId4" Type="http://schemas.openxmlformats.org/officeDocument/2006/relationships/image" Target="../media/image88.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4" cstate="print"/>
          <a:stretch>
            <a:fillRect/>
          </a:stretch>
        </p:blipFill>
        <p:spPr>
          <a:xfrm>
            <a:off x="9015095" y="4259580"/>
            <a:ext cx="1795780" cy="2251075"/>
          </a:xfrm>
          <a:prstGeom prst="rect">
            <a:avLst/>
          </a:prstGeom>
        </p:spPr>
      </p:pic>
      <p:sp>
        <p:nvSpPr>
          <p:cNvPr id="2" name="文本框 1"/>
          <p:cNvSpPr txBox="1"/>
          <p:nvPr/>
        </p:nvSpPr>
        <p:spPr>
          <a:xfrm>
            <a:off x="2632032" y="1207119"/>
            <a:ext cx="7280953" cy="1446550"/>
          </a:xfrm>
          <a:prstGeom prst="rect">
            <a:avLst/>
          </a:prstGeom>
          <a:noFill/>
        </p:spPr>
        <p:txBody>
          <a:bodyPr wrap="square" rtlCol="0">
            <a:spAutoFit/>
          </a:bodyPr>
          <a:lstStyle/>
          <a:p>
            <a:pPr algn="just"/>
            <a:r>
              <a:rPr lang="zh-CN" altLang="en-US" sz="8800" b="1" dirty="0">
                <a:latin typeface="黑体" panose="02010609060101010101" pitchFamily="49" charset="-122"/>
                <a:ea typeface="黑体" panose="02010609060101010101" pitchFamily="49" charset="-122"/>
              </a:rPr>
              <a:t>知识图谱融合</a:t>
            </a:r>
          </a:p>
        </p:txBody>
      </p:sp>
      <p:sp>
        <p:nvSpPr>
          <p:cNvPr id="4" name="文本框 3"/>
          <p:cNvSpPr txBox="1"/>
          <p:nvPr/>
        </p:nvSpPr>
        <p:spPr>
          <a:xfrm>
            <a:off x="6513816" y="3544584"/>
            <a:ext cx="1613042" cy="369332"/>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70AF256B-4084-4DA7-B11F-61A4DA493CD0}"/>
              </a:ext>
            </a:extLst>
          </p:cNvPr>
          <p:cNvSpPr txBox="1"/>
          <p:nvPr/>
        </p:nvSpPr>
        <p:spPr>
          <a:xfrm>
            <a:off x="4457272" y="4953714"/>
            <a:ext cx="3277456" cy="461665"/>
          </a:xfrm>
          <a:prstGeom prst="rect">
            <a:avLst/>
          </a:prstGeom>
          <a:noFill/>
        </p:spPr>
        <p:txBody>
          <a:bodyPr wrap="squar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第五组</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10</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892412"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知识图谱数据的特点</a:t>
            </a:r>
          </a:p>
        </p:txBody>
      </p:sp>
      <p:sp>
        <p:nvSpPr>
          <p:cNvPr id="3" name="文本框 2"/>
          <p:cNvSpPr txBox="1"/>
          <p:nvPr/>
        </p:nvSpPr>
        <p:spPr>
          <a:xfrm>
            <a:off x="606175" y="1291602"/>
            <a:ext cx="11198832" cy="1660326"/>
          </a:xfrm>
          <a:prstGeom prst="rect">
            <a:avLst/>
          </a:prstGeom>
          <a:noFill/>
        </p:spPr>
        <p:txBody>
          <a:bodyPr wrap="square" rtlCol="0">
            <a:spAutoFit/>
          </a:bodyPr>
          <a:lstStyle/>
          <a:p>
            <a:r>
              <a:rPr lang="zh-CN" altLang="en-US" sz="2400" b="1" dirty="0"/>
              <a:t>知识图谱 </a:t>
            </a:r>
            <a:r>
              <a:rPr lang="en-US" altLang="zh-CN" sz="2400" b="1" dirty="0"/>
              <a:t>VS </a:t>
            </a:r>
            <a:r>
              <a:rPr lang="zh-CN" altLang="en-US" sz="2400" b="1" dirty="0"/>
              <a:t>关系型数据库</a:t>
            </a:r>
            <a:endParaRPr lang="en-US" altLang="zh-CN" sz="2400" b="1" dirty="0"/>
          </a:p>
          <a:p>
            <a:pPr>
              <a:lnSpc>
                <a:spcPct val="150000"/>
              </a:lnSpc>
              <a:spcBef>
                <a:spcPts val="1200"/>
              </a:spcBef>
            </a:pPr>
            <a:r>
              <a:rPr lang="zh-CN" altLang="en-US" sz="2400" dirty="0"/>
              <a:t>模型之间的异构问题的研究早在面向对象建模和数据库建模领域就已经展开了，然而知识图谱同关系型数据库有着显著区别</a:t>
            </a:r>
            <a:endParaRPr lang="en-US" altLang="zh-CN" sz="2400"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253" y="1312150"/>
            <a:ext cx="383997" cy="383997"/>
          </a:xfrm>
          <a:prstGeom prst="rect">
            <a:avLst/>
          </a:prstGeom>
        </p:spPr>
      </p:pic>
      <p:sp>
        <p:nvSpPr>
          <p:cNvPr id="12" name="任意多边形: 形状 11"/>
          <p:cNvSpPr/>
          <p:nvPr/>
        </p:nvSpPr>
        <p:spPr>
          <a:xfrm>
            <a:off x="1571947" y="2922781"/>
            <a:ext cx="4410178" cy="3354728"/>
          </a:xfrm>
          <a:custGeom>
            <a:avLst/>
            <a:gdLst>
              <a:gd name="connsiteX0" fmla="*/ 0 w 3754437"/>
              <a:gd name="connsiteY0" fmla="*/ 1314053 h 3754437"/>
              <a:gd name="connsiteX1" fmla="*/ 1877219 w 3754437"/>
              <a:gd name="connsiteY1" fmla="*/ 0 h 3754437"/>
              <a:gd name="connsiteX2" fmla="*/ 3754437 w 3754437"/>
              <a:gd name="connsiteY2" fmla="*/ 1314053 h 3754437"/>
              <a:gd name="connsiteX3" fmla="*/ 2815828 w 3754437"/>
              <a:gd name="connsiteY3" fmla="*/ 1314053 h 3754437"/>
              <a:gd name="connsiteX4" fmla="*/ 2815828 w 3754437"/>
              <a:gd name="connsiteY4" fmla="*/ 3754437 h 3754437"/>
              <a:gd name="connsiteX5" fmla="*/ 938609 w 3754437"/>
              <a:gd name="connsiteY5" fmla="*/ 3754437 h 3754437"/>
              <a:gd name="connsiteX6" fmla="*/ 938609 w 3754437"/>
              <a:gd name="connsiteY6" fmla="*/ 1314053 h 3754437"/>
              <a:gd name="connsiteX7" fmla="*/ 0 w 3754437"/>
              <a:gd name="connsiteY7" fmla="*/ 1314053 h 375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4437" h="3754437">
                <a:moveTo>
                  <a:pt x="1314053" y="3754437"/>
                </a:moveTo>
                <a:lnTo>
                  <a:pt x="0" y="1877218"/>
                </a:lnTo>
                <a:lnTo>
                  <a:pt x="1314053" y="0"/>
                </a:lnTo>
                <a:lnTo>
                  <a:pt x="1314053" y="938609"/>
                </a:lnTo>
                <a:lnTo>
                  <a:pt x="3754437" y="938609"/>
                </a:lnTo>
                <a:lnTo>
                  <a:pt x="3754437" y="2815828"/>
                </a:lnTo>
                <a:lnTo>
                  <a:pt x="1314053" y="2815828"/>
                </a:lnTo>
                <a:lnTo>
                  <a:pt x="1314053" y="375443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813490" tIns="1095073" rIns="156464" bIns="1095073"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①形式灵活，可扩展性好</a:t>
            </a:r>
            <a:endParaRPr lang="en-US" altLang="zh-CN" sz="2200" kern="1200" dirty="0"/>
          </a:p>
          <a:p>
            <a:pPr marL="0" lvl="0" indent="0" algn="ctr" defTabSz="977900">
              <a:lnSpc>
                <a:spcPct val="90000"/>
              </a:lnSpc>
              <a:spcBef>
                <a:spcPct val="0"/>
              </a:spcBef>
              <a:spcAft>
                <a:spcPct val="35000"/>
              </a:spcAft>
              <a:buNone/>
            </a:pPr>
            <a:r>
              <a:rPr lang="zh-CN" altLang="en-US" sz="2200" kern="1200" dirty="0"/>
              <a:t>②包含丰富的语义信息，可进行推理</a:t>
            </a:r>
          </a:p>
        </p:txBody>
      </p:sp>
      <p:sp>
        <p:nvSpPr>
          <p:cNvPr id="13" name="任意多边形: 形状 12"/>
          <p:cNvSpPr/>
          <p:nvPr/>
        </p:nvSpPr>
        <p:spPr>
          <a:xfrm>
            <a:off x="5982125" y="2922780"/>
            <a:ext cx="4670391" cy="3354727"/>
          </a:xfrm>
          <a:custGeom>
            <a:avLst/>
            <a:gdLst>
              <a:gd name="connsiteX0" fmla="*/ 0 w 3754437"/>
              <a:gd name="connsiteY0" fmla="*/ 1314053 h 3754437"/>
              <a:gd name="connsiteX1" fmla="*/ 1877219 w 3754437"/>
              <a:gd name="connsiteY1" fmla="*/ 0 h 3754437"/>
              <a:gd name="connsiteX2" fmla="*/ 3754437 w 3754437"/>
              <a:gd name="connsiteY2" fmla="*/ 1314053 h 3754437"/>
              <a:gd name="connsiteX3" fmla="*/ 2815828 w 3754437"/>
              <a:gd name="connsiteY3" fmla="*/ 1314053 h 3754437"/>
              <a:gd name="connsiteX4" fmla="*/ 2815828 w 3754437"/>
              <a:gd name="connsiteY4" fmla="*/ 3754437 h 3754437"/>
              <a:gd name="connsiteX5" fmla="*/ 938609 w 3754437"/>
              <a:gd name="connsiteY5" fmla="*/ 3754437 h 3754437"/>
              <a:gd name="connsiteX6" fmla="*/ 938609 w 3754437"/>
              <a:gd name="connsiteY6" fmla="*/ 1314053 h 3754437"/>
              <a:gd name="connsiteX7" fmla="*/ 0 w 3754437"/>
              <a:gd name="connsiteY7" fmla="*/ 1314053 h 375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4437" h="3754437">
                <a:moveTo>
                  <a:pt x="2440384" y="0"/>
                </a:moveTo>
                <a:lnTo>
                  <a:pt x="3754437" y="1877219"/>
                </a:lnTo>
                <a:lnTo>
                  <a:pt x="2440384" y="3754437"/>
                </a:lnTo>
                <a:lnTo>
                  <a:pt x="2440384" y="2815828"/>
                </a:lnTo>
                <a:lnTo>
                  <a:pt x="0" y="2815828"/>
                </a:lnTo>
                <a:lnTo>
                  <a:pt x="0" y="938609"/>
                </a:lnTo>
                <a:lnTo>
                  <a:pt x="2440384" y="938609"/>
                </a:lnTo>
                <a:lnTo>
                  <a:pt x="2440384"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56464" tIns="1095073" rIns="813491" bIns="1095073"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①缺乏有效的处理工具，大规模处理需要借助数据库技术</a:t>
            </a:r>
            <a:endParaRPr lang="en-US" altLang="zh-CN" sz="2200" kern="1200" dirty="0"/>
          </a:p>
          <a:p>
            <a:pPr marL="0" lvl="0" indent="0" algn="ctr" defTabSz="977900">
              <a:lnSpc>
                <a:spcPct val="90000"/>
              </a:lnSpc>
              <a:spcBef>
                <a:spcPct val="0"/>
              </a:spcBef>
              <a:spcAft>
                <a:spcPct val="35000"/>
              </a:spcAft>
              <a:buNone/>
            </a:pPr>
            <a:r>
              <a:rPr lang="zh-CN" altLang="en-US" sz="2200" kern="1200" dirty="0"/>
              <a:t>②知识图谱不能代替数据库，</a:t>
            </a:r>
            <a:r>
              <a:rPr lang="zh-CN" altLang="en-US" sz="2200" dirty="0"/>
              <a:t>二</a:t>
            </a:r>
            <a:r>
              <a:rPr lang="zh-CN" altLang="en-US" sz="2200" kern="1200" dirty="0"/>
              <a:t>者各有所长</a:t>
            </a:r>
          </a:p>
        </p:txBody>
      </p:sp>
      <p:sp>
        <p:nvSpPr>
          <p:cNvPr id="7" name="文本框 6"/>
          <p:cNvSpPr txBox="1"/>
          <p:nvPr/>
        </p:nvSpPr>
        <p:spPr>
          <a:xfrm>
            <a:off x="414512" y="4235885"/>
            <a:ext cx="1111202" cy="646332"/>
          </a:xfrm>
          <a:prstGeom prst="rect">
            <a:avLst/>
          </a:prstGeom>
          <a:solidFill>
            <a:schemeClr val="tx2">
              <a:lumMod val="40000"/>
              <a:lumOff val="60000"/>
            </a:schemeClr>
          </a:solidFill>
        </p:spPr>
        <p:txBody>
          <a:bodyPr wrap="none" rtlCol="0">
            <a:spAutoFit/>
          </a:bodyPr>
          <a:lstStyle/>
          <a:p>
            <a:r>
              <a:rPr lang="zh-CN" altLang="en-US" sz="3600" b="1" dirty="0"/>
              <a:t>优势</a:t>
            </a:r>
            <a:endParaRPr lang="zh-CN" altLang="en-US" sz="2800" b="1" dirty="0"/>
          </a:p>
        </p:txBody>
      </p:sp>
      <p:sp>
        <p:nvSpPr>
          <p:cNvPr id="9" name="文本框 8"/>
          <p:cNvSpPr txBox="1"/>
          <p:nvPr/>
        </p:nvSpPr>
        <p:spPr>
          <a:xfrm>
            <a:off x="10690187" y="4249086"/>
            <a:ext cx="1111202" cy="646334"/>
          </a:xfrm>
          <a:prstGeom prst="rect">
            <a:avLst/>
          </a:prstGeom>
          <a:solidFill>
            <a:schemeClr val="tx2">
              <a:lumMod val="40000"/>
              <a:lumOff val="60000"/>
            </a:schemeClr>
          </a:solidFill>
        </p:spPr>
        <p:txBody>
          <a:bodyPr wrap="none" rtlCol="0">
            <a:spAutoFit/>
          </a:bodyPr>
          <a:lstStyle/>
          <a:p>
            <a:r>
              <a:rPr lang="zh-CN" altLang="en-US" sz="3600" b="1" dirty="0"/>
              <a:t>不足</a:t>
            </a: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7" grpId="0" animBg="1"/>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100</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7099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934845" y="1909445"/>
            <a:ext cx="8322310" cy="3757930"/>
          </a:xfrm>
          <a:prstGeom prst="rect">
            <a:avLst/>
          </a:prstGeom>
        </p:spPr>
      </p:pic>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101</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9004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p:cNvSpPr txBox="1"/>
              <p:nvPr/>
            </p:nvSpPr>
            <p:spPr>
              <a:xfrm>
                <a:off x="975360" y="1590040"/>
                <a:ext cx="9109710" cy="3773805"/>
              </a:xfrm>
              <a:prstGeom prst="rect">
                <a:avLst/>
              </a:prstGeom>
              <a:noFill/>
            </p:spPr>
            <p:txBody>
              <a:bodyPr wrap="square" rtlCol="0">
                <a:spAutoFit/>
              </a:bodyPr>
              <a:lstStyle/>
              <a:p>
                <a:pPr marL="285750" indent="-285750" algn="just" fontAlgn="auto">
                  <a:lnSpc>
                    <a:spcPct val="150000"/>
                  </a:lnSpc>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基于快速相似度计算的实例匹配方法</a:t>
                </a:r>
              </a:p>
              <a:p>
                <a:pPr indent="0" algn="just" fontAlgn="auto">
                  <a:lnSpc>
                    <a:spcPct val="150000"/>
                  </a:lnSpc>
                  <a:buFont typeface="Wingdings" panose="05000000000000000000" charset="0"/>
                  <a:buNone/>
                </a:pP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思路是降低知识图谱实例匹配上每次相似度计算的时间复杂度，即：</a:t>
                </a:r>
              </a:p>
              <a:p>
                <a:pPr indent="0" algn="just" fontAlgn="auto">
                  <a:lnSpc>
                    <a:spcPct val="150000"/>
                  </a:lnSpc>
                  <a:buFont typeface="Wingdings" panose="05000000000000000000" charse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ea typeface="微软雅黑" panose="020B0503020204020204" pitchFamily="34" charset="-122"/>
                          <a:cs typeface="Cambria Math" panose="02040503050406030204" charset="0"/>
                        </a:rPr>
                        <m:t>𝑂</m:t>
                      </m:r>
                      <m:r>
                        <a:rPr lang="en-US" altLang="zh-CN" sz="2000" i="1">
                          <a:latin typeface="Cambria Math" panose="02040503050406030204" charset="0"/>
                          <a:ea typeface="微软雅黑" panose="020B0503020204020204" pitchFamily="34" charset="-122"/>
                          <a:cs typeface="Cambria Math" panose="02040503050406030204" charset="0"/>
                        </a:rPr>
                        <m:t>(</m:t>
                      </m:r>
                      <m:sSup>
                        <m:sSupPr>
                          <m:ctrlPr>
                            <a:rPr lang="en-US" altLang="zh-CN" sz="2000" i="1">
                              <a:latin typeface="Cambria Math" panose="02040503050406030204" pitchFamily="18" charset="0"/>
                              <a:ea typeface="微软雅黑" panose="020B0503020204020204" pitchFamily="34" charset="-122"/>
                              <a:cs typeface="Cambria Math" panose="02040503050406030204" charset="0"/>
                            </a:rPr>
                          </m:ctrlPr>
                        </m:sSupPr>
                        <m:e>
                          <m:r>
                            <a:rPr lang="en-US" altLang="zh-CN" sz="2000" i="1">
                              <a:latin typeface="Cambria Math" panose="02040503050406030204" charset="0"/>
                              <a:ea typeface="微软雅黑" panose="020B0503020204020204" pitchFamily="34" charset="-122"/>
                              <a:cs typeface="Cambria Math" panose="02040503050406030204" charset="0"/>
                            </a:rPr>
                            <m:t>𝑛</m:t>
                          </m:r>
                        </m:e>
                        <m:sup>
                          <m:r>
                            <a:rPr lang="en-US" altLang="zh-CN" sz="2000" i="1">
                              <a:latin typeface="Cambria Math" panose="02040503050406030204" charset="0"/>
                              <a:ea typeface="微软雅黑" panose="020B0503020204020204" pitchFamily="34" charset="-122"/>
                              <a:cs typeface="Cambria Math" panose="02040503050406030204" charset="0"/>
                            </a:rPr>
                            <m:t>2</m:t>
                          </m:r>
                        </m:sup>
                      </m:sSup>
                      <m:r>
                        <a:rPr lang="en-US" altLang="zh-CN" sz="2000" i="1">
                          <a:latin typeface="Cambria Math" panose="02040503050406030204" charset="0"/>
                          <a:ea typeface="微软雅黑" panose="020B0503020204020204" pitchFamily="34" charset="-122"/>
                          <a:cs typeface="Cambria Math" panose="02040503050406030204" charset="0"/>
                        </a:rPr>
                        <m:t>𝑡</m:t>
                      </m:r>
                      <m:r>
                        <a:rPr lang="en-US" altLang="zh-CN" sz="2000" i="1">
                          <a:latin typeface="Cambria Math" panose="02040503050406030204" charset="0"/>
                          <a:ea typeface="微软雅黑" panose="020B0503020204020204" pitchFamily="34" charset="-122"/>
                          <a:cs typeface="Cambria Math" panose="02040503050406030204" charset="0"/>
                        </a:rPr>
                        <m:t>)→</m:t>
                      </m:r>
                      <m:r>
                        <a:rPr lang="en-US" altLang="zh-CN" sz="2000" i="1">
                          <a:latin typeface="Cambria Math" panose="02040503050406030204" charset="0"/>
                          <a:ea typeface="微软雅黑" panose="020B0503020204020204" pitchFamily="34" charset="-122"/>
                          <a:cs typeface="Cambria Math" panose="02040503050406030204" charset="0"/>
                        </a:rPr>
                        <m:t>𝑂</m:t>
                      </m:r>
                      <m:r>
                        <a:rPr lang="en-US" altLang="zh-CN" sz="2000" i="1">
                          <a:latin typeface="Cambria Math" panose="02040503050406030204" charset="0"/>
                          <a:ea typeface="微软雅黑" panose="020B0503020204020204" pitchFamily="34" charset="-122"/>
                          <a:cs typeface="Cambria Math" panose="02040503050406030204" charset="0"/>
                        </a:rPr>
                        <m:t>(</m:t>
                      </m:r>
                      <m:sSup>
                        <m:sSupPr>
                          <m:ctrlPr>
                            <a:rPr lang="en-US" altLang="zh-CN" sz="2000" i="1">
                              <a:latin typeface="Cambria Math" panose="02040503050406030204" pitchFamily="18" charset="0"/>
                              <a:ea typeface="微软雅黑" panose="020B0503020204020204" pitchFamily="34" charset="-122"/>
                              <a:cs typeface="Cambria Math" panose="02040503050406030204" charset="0"/>
                            </a:rPr>
                          </m:ctrlPr>
                        </m:sSupPr>
                        <m:e>
                          <m:r>
                            <a:rPr lang="en-US" altLang="zh-CN" sz="2000" i="1">
                              <a:latin typeface="Cambria Math" panose="02040503050406030204" charset="0"/>
                              <a:ea typeface="微软雅黑" panose="020B0503020204020204" pitchFamily="34" charset="-122"/>
                              <a:cs typeface="Cambria Math" panose="02040503050406030204" charset="0"/>
                            </a:rPr>
                            <m:t>𝑛</m:t>
                          </m:r>
                        </m:e>
                        <m:sup>
                          <m:r>
                            <a:rPr lang="en-US" altLang="zh-CN" sz="2000" i="1">
                              <a:latin typeface="Cambria Math" panose="02040503050406030204" charset="0"/>
                              <a:ea typeface="微软雅黑" panose="020B0503020204020204" pitchFamily="34" charset="-122"/>
                              <a:cs typeface="Cambria Math" panose="02040503050406030204" charset="0"/>
                            </a:rPr>
                            <m:t>2</m:t>
                          </m:r>
                        </m:sup>
                      </m:sSup>
                      <m:r>
                        <a:rPr lang="en-US" altLang="zh-CN" sz="2000" i="1">
                          <a:latin typeface="Cambria Math" panose="02040503050406030204" charset="0"/>
                          <a:ea typeface="微软雅黑" panose="020B0503020204020204" pitchFamily="34" charset="-122"/>
                          <a:cs typeface="Cambria Math" panose="02040503050406030204" charset="0"/>
                        </a:rPr>
                        <m:t>)</m:t>
                      </m:r>
                    </m:oMath>
                  </m:oMathPara>
                </a14:m>
                <a:endParaRPr lang="en-US" altLang="zh-CN" sz="2000" i="1">
                  <a:latin typeface="Cambria Math" panose="02040503050406030204" charset="0"/>
                  <a:ea typeface="微软雅黑" panose="020B0503020204020204" pitchFamily="34" charset="-122"/>
                  <a:cs typeface="Cambria Math" panose="02040503050406030204" charset="0"/>
                </a:endParaRPr>
              </a:p>
              <a:p>
                <a:pPr indent="0" algn="just" fontAlgn="auto">
                  <a:lnSpc>
                    <a:spcPct val="150000"/>
                  </a:lnSpc>
                  <a:buFont typeface="Wingdings" panose="05000000000000000000" charset="0"/>
                  <a:buNone/>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在映射过程中需要使用简单且快速的匹配器，并且考虑的映射线索也要简单，从而能够使</a:t>
                </a:r>
                <a14:m>
                  <m:oMath xmlns:m="http://schemas.openxmlformats.org/officeDocument/2006/math">
                    <m:r>
                      <a:rPr lang="en-US" altLang="zh-CN" sz="2000" i="1">
                        <a:latin typeface="Cambria Math" panose="02040503050406030204" charset="0"/>
                        <a:ea typeface="微软雅黑" panose="020B0503020204020204" pitchFamily="34" charset="-122"/>
                        <a:cs typeface="Cambria Math" panose="02040503050406030204" charset="0"/>
                      </a:rPr>
                      <m:t> </m:t>
                    </m:r>
                    <m:r>
                      <a:rPr lang="en-US" altLang="zh-CN" sz="2000" i="1">
                        <a:latin typeface="Cambria Math" panose="02040503050406030204" charset="0"/>
                        <a:ea typeface="微软雅黑" panose="020B0503020204020204" pitchFamily="34" charset="-122"/>
                        <a:cs typeface="Cambria Math" panose="02040503050406030204" charset="0"/>
                      </a:rPr>
                      <m:t>𝑡</m:t>
                    </m:r>
                  </m:oMath>
                </a14:m>
                <a:r>
                  <a:rPr lang="en-US" altLang="zh-CN" sz="2000">
                    <a:latin typeface="Cambria Math" panose="02040503050406030204" charset="0"/>
                    <a:ea typeface="微软雅黑" panose="020B0503020204020204" pitchFamily="34" charset="-122"/>
                    <a:cs typeface="Cambria Math" panose="02040503050406030204" charset="0"/>
                  </a:rPr>
                  <a:t> </a:t>
                </a:r>
                <a:r>
                  <a:rPr lang="zh-CN" altLang="en-US" sz="2000">
                    <a:latin typeface="Cambria Math" panose="02040503050406030204" charset="0"/>
                    <a:ea typeface="微软雅黑" panose="020B0503020204020204" pitchFamily="34" charset="-122"/>
                    <a:cs typeface="Cambria Math" panose="02040503050406030204" charset="0"/>
                  </a:rPr>
                  <a:t>尽量接近</a:t>
                </a:r>
                <a:r>
                  <a:rPr lang="en-US" altLang="zh-CN" sz="2000">
                    <a:latin typeface="Cambria Math" panose="02040503050406030204" charset="0"/>
                    <a:ea typeface="微软雅黑" panose="020B0503020204020204" pitchFamily="34" charset="-122"/>
                    <a:cs typeface="Cambria Math" panose="02040503050406030204" charset="0"/>
                  </a:rPr>
                  <a:t> </a:t>
                </a:r>
                <a14:m>
                  <m:oMath xmlns:m="http://schemas.openxmlformats.org/officeDocument/2006/math">
                    <m:r>
                      <a:rPr lang="en-US" altLang="zh-CN" sz="2000" i="1">
                        <a:latin typeface="Cambria Math" panose="02040503050406030204" charset="0"/>
                        <a:ea typeface="微软雅黑" panose="020B0503020204020204" pitchFamily="34" charset="-122"/>
                        <a:cs typeface="Cambria Math" panose="02040503050406030204" charset="0"/>
                      </a:rPr>
                      <m:t>𝑂</m:t>
                    </m:r>
                    <m:r>
                      <a:rPr lang="en-US" altLang="zh-CN" sz="2000" i="1">
                        <a:latin typeface="Cambria Math" panose="02040503050406030204" charset="0"/>
                        <a:ea typeface="微软雅黑" panose="020B0503020204020204" pitchFamily="34" charset="-122"/>
                        <a:cs typeface="Cambria Math" panose="02040503050406030204" charset="0"/>
                      </a:rPr>
                      <m:t>(1)</m:t>
                    </m:r>
                  </m:oMath>
                </a14:m>
                <a:r>
                  <a:rPr lang="en-US" altLang="zh-CN" sz="2000">
                    <a:latin typeface="Cambria Math" panose="02040503050406030204" charset="0"/>
                    <a:ea typeface="微软雅黑" panose="020B0503020204020204" pitchFamily="34" charset="-122"/>
                    <a:cs typeface="Cambria Math" panose="02040503050406030204" charset="0"/>
                  </a:rPr>
                  <a:t> </a:t>
                </a:r>
                <a:r>
                  <a:rPr lang="zh-CN" altLang="en-US" sz="2000">
                    <a:latin typeface="Cambria Math" panose="02040503050406030204" charset="0"/>
                    <a:ea typeface="微软雅黑" panose="020B0503020204020204" pitchFamily="34" charset="-122"/>
                    <a:cs typeface="Cambria Math" panose="02040503050406030204" charset="0"/>
                  </a:rPr>
                  <a:t>。</a:t>
                </a:r>
              </a:p>
              <a:p>
                <a:pPr indent="0" algn="just" fontAlgn="auto">
                  <a:lnSpc>
                    <a:spcPct val="150000"/>
                  </a:lnSpc>
                  <a:buFont typeface="Wingdings" panose="05000000000000000000" charset="0"/>
                  <a:buNone/>
                </a:pPr>
                <a:r>
                  <a:rPr lang="en-US" altLang="zh-CN" sz="2000">
                    <a:latin typeface="Cambria Math" panose="02040503050406030204" charset="0"/>
                    <a:ea typeface="微软雅黑" panose="020B0503020204020204" pitchFamily="34" charset="-122"/>
                    <a:cs typeface="Cambria Math" panose="02040503050406030204" charset="0"/>
                  </a:rPr>
                  <a:t>        </a:t>
                </a:r>
                <a:r>
                  <a:rPr lang="zh-CN" altLang="en-US" sz="2000">
                    <a:latin typeface="Cambria Math" panose="02040503050406030204" charset="0"/>
                    <a:ea typeface="微软雅黑" panose="020B0503020204020204" pitchFamily="34" charset="-122"/>
                    <a:cs typeface="Cambria Math" panose="02040503050406030204" charset="0"/>
                  </a:rPr>
                  <a:t>该方法易于实现，但是性能并不突出，而且一些通用的文本匹配器和结构匹配器的匹配处理时间复杂度也高，在一些大规模实例匹配任务上的映射结果质量并不理想。</a:t>
                </a:r>
              </a:p>
            </p:txBody>
          </p:sp>
        </mc:Choice>
        <mc:Fallback xmlns="">
          <p:sp>
            <p:nvSpPr>
              <p:cNvPr id="5" name="文本框 4"/>
              <p:cNvSpPr txBox="1">
                <a:spLocks noRot="1" noChangeAspect="1" noMove="1" noResize="1" noEditPoints="1" noAdjustHandles="1" noChangeArrowheads="1" noChangeShapeType="1" noTextEdit="1"/>
              </p:cNvSpPr>
              <p:nvPr/>
            </p:nvSpPr>
            <p:spPr>
              <a:xfrm>
                <a:off x="975360" y="1590040"/>
                <a:ext cx="9109710" cy="3773805"/>
              </a:xfrm>
              <a:prstGeom prst="rect">
                <a:avLst/>
              </a:prstGeom>
              <a:blipFill rotWithShape="1">
                <a:blip r:embed="rId3"/>
                <a:stretch>
                  <a:fillRect r="-307"/>
                </a:stretch>
              </a:blipFill>
            </p:spPr>
            <p:txBody>
              <a:bodyPr/>
              <a:lstStyle/>
              <a:p>
                <a:r>
                  <a:rPr lang="zh-CN" altLang="en-US">
                    <a:noFill/>
                  </a:rPr>
                  <a:t> </a:t>
                </a:r>
              </a:p>
            </p:txBody>
          </p:sp>
        </mc:Fallback>
      </mc:AlternateContent>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102</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9004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75360" y="1590040"/>
            <a:ext cx="4109720" cy="4707890"/>
          </a:xfrm>
          <a:prstGeom prst="rect">
            <a:avLst/>
          </a:prstGeom>
          <a:noFill/>
        </p:spPr>
        <p:txBody>
          <a:bodyPr wrap="square" rtlCol="0">
            <a:spAutoFit/>
          </a:bodyPr>
          <a:lstStyle/>
          <a:p>
            <a:pPr marL="285750" indent="-285750" algn="just" fontAlgn="auto">
              <a:lnSpc>
                <a:spcPct val="150000"/>
              </a:lnSpc>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基于规则的实例匹配方法</a:t>
            </a:r>
          </a:p>
          <a:p>
            <a:pPr indent="0" algn="just" fontAlgn="auto">
              <a:lnSpc>
                <a:spcPct val="150000"/>
              </a:lnSpc>
              <a:buFont typeface="Wingdings" panose="05000000000000000000" charset="0"/>
              <a:buNone/>
            </a:pP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思路是寻找一个合适的匹配规则能够让我们从海量的实例数据中有效发现匹配实例对。上海交通大学的研究人员开发一套</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EM</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算法的半监督学习框架</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以自动寻找实例匹配规则，如右图。</a:t>
            </a:r>
          </a:p>
          <a:p>
            <a:pPr indent="0" algn="just" fontAlgn="auto">
              <a:lnSpc>
                <a:spcPct val="150000"/>
              </a:lnSpc>
              <a:buFont typeface="Wingdings" panose="05000000000000000000" charset="0"/>
              <a:buNone/>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该框架迭代的方式逐步提高匹配规则集的质量，进而可以自动地发现合适的匹配规则。</a:t>
            </a:r>
          </a:p>
        </p:txBody>
      </p:sp>
      <p:pic>
        <p:nvPicPr>
          <p:cNvPr id="6" name="图片 5"/>
          <p:cNvPicPr>
            <a:picLocks noChangeAspect="1"/>
          </p:cNvPicPr>
          <p:nvPr/>
        </p:nvPicPr>
        <p:blipFill>
          <a:blip r:embed="rId3"/>
          <a:stretch>
            <a:fillRect/>
          </a:stretch>
        </p:blipFill>
        <p:spPr>
          <a:xfrm>
            <a:off x="5476875" y="1781810"/>
            <a:ext cx="6144895" cy="3571875"/>
          </a:xfrm>
          <a:prstGeom prst="rect">
            <a:avLst/>
          </a:prstGeom>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103</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9004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p:cNvSpPr txBox="1"/>
              <p:nvPr/>
            </p:nvSpPr>
            <p:spPr>
              <a:xfrm>
                <a:off x="701040" y="1590040"/>
                <a:ext cx="9384030" cy="2880360"/>
              </a:xfrm>
              <a:prstGeom prst="rect">
                <a:avLst/>
              </a:prstGeom>
              <a:noFill/>
            </p:spPr>
            <p:txBody>
              <a:bodyPr wrap="square" rtlCol="0">
                <a:spAutoFit/>
              </a:bodyPr>
              <a:lstStyle/>
              <a:p>
                <a:pPr marL="285750" indent="-285750" algn="just" fontAlgn="auto">
                  <a:lnSpc>
                    <a:spcPct val="150000"/>
                  </a:lnSpc>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基于分治的实例匹配方法</a:t>
                </a:r>
              </a:p>
              <a:p>
                <a:pPr indent="0" algn="just" fontAlgn="auto">
                  <a:lnSpc>
                    <a:spcPct val="150000"/>
                  </a:lnSpc>
                  <a:buFont typeface="Wingdings" panose="05000000000000000000" charset="0"/>
                  <a:buNone/>
                </a:pP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思路是采用分治的方法降低匹配元素对的相似度计算总数，即对大规模的知识图谱</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分块</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个小知识图谱，从而能够降低</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14:m>
                  <m:oMath xmlns:m="http://schemas.openxmlformats.org/officeDocument/2006/math">
                    <m:r>
                      <a:rPr lang="en-US" altLang="zh-CN" sz="2000" i="1">
                        <a:latin typeface="Cambria Math" panose="02040503050406030204" charset="0"/>
                        <a:ea typeface="微软雅黑" panose="020B0503020204020204" pitchFamily="34" charset="-122"/>
                        <a:cs typeface="Cambria Math" panose="02040503050406030204" charset="0"/>
                      </a:rPr>
                      <m:t>𝑂</m:t>
                    </m:r>
                    <m:r>
                      <a:rPr lang="en-US" altLang="zh-CN" sz="2000" i="1">
                        <a:latin typeface="Cambria Math" panose="02040503050406030204" charset="0"/>
                        <a:ea typeface="微软雅黑" panose="020B0503020204020204" pitchFamily="34" charset="-122"/>
                        <a:cs typeface="Cambria Math" panose="02040503050406030204" charset="0"/>
                      </a:rPr>
                      <m:t>(</m:t>
                    </m:r>
                    <m:sSup>
                      <m:sSupPr>
                        <m:ctrlPr>
                          <a:rPr lang="en-US" altLang="zh-CN" sz="2000" i="1">
                            <a:latin typeface="Cambria Math" panose="02040503050406030204" pitchFamily="18" charset="0"/>
                            <a:ea typeface="微软雅黑" panose="020B0503020204020204" pitchFamily="34" charset="-122"/>
                            <a:cs typeface="Cambria Math" panose="02040503050406030204" charset="0"/>
                          </a:rPr>
                        </m:ctrlPr>
                      </m:sSupPr>
                      <m:e>
                        <m:r>
                          <a:rPr lang="en-US" altLang="zh-CN" sz="2000" i="1">
                            <a:latin typeface="Cambria Math" panose="02040503050406030204" charset="0"/>
                            <a:ea typeface="微软雅黑" panose="020B0503020204020204" pitchFamily="34" charset="-122"/>
                            <a:cs typeface="Cambria Math" panose="02040503050406030204" charset="0"/>
                          </a:rPr>
                          <m:t>𝑛</m:t>
                        </m:r>
                      </m:e>
                      <m:sup>
                        <m:r>
                          <a:rPr lang="en-US" altLang="zh-CN" sz="2000" i="1">
                            <a:latin typeface="Cambria Math" panose="02040503050406030204" charset="0"/>
                            <a:ea typeface="微软雅黑" panose="020B0503020204020204" pitchFamily="34" charset="-122"/>
                            <a:cs typeface="Cambria Math" panose="02040503050406030204" charset="0"/>
                          </a:rPr>
                          <m:t>2</m:t>
                        </m:r>
                      </m:sup>
                    </m:sSup>
                    <m:r>
                      <a:rPr lang="en-US" altLang="zh-CN" sz="2000" i="1">
                        <a:latin typeface="Cambria Math" panose="02040503050406030204" charset="0"/>
                        <a:ea typeface="微软雅黑" panose="020B0503020204020204" pitchFamily="34" charset="-122"/>
                        <a:cs typeface="Cambria Math" panose="02040503050406030204" charset="0"/>
                      </a:rPr>
                      <m:t>𝑡</m:t>
                    </m:r>
                    <m:r>
                      <a:rPr lang="en-US" altLang="zh-CN" sz="2000" i="1">
                        <a:latin typeface="Cambria Math" panose="02040503050406030204" charset="0"/>
                        <a:ea typeface="微软雅黑" panose="020B0503020204020204" pitchFamily="34" charset="-122"/>
                        <a:cs typeface="Cambria Math" panose="02040503050406030204" charset="0"/>
                      </a:rPr>
                      <m:t>)</m:t>
                    </m:r>
                  </m:oMath>
                </a14:m>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中的</a:t>
                </a:r>
                <a14:m>
                  <m:oMath xmlns:m="http://schemas.openxmlformats.org/officeDocument/2006/math">
                    <m:r>
                      <a:rPr lang="en-US" altLang="zh-CN" sz="2000" i="1">
                        <a:latin typeface="Cambria Math" panose="02040503050406030204" charset="0"/>
                        <a:ea typeface="微软雅黑" panose="020B0503020204020204" pitchFamily="34" charset="-122"/>
                        <a:cs typeface="Cambria Math" panose="02040503050406030204" charset="0"/>
                      </a:rPr>
                      <m:t>𝑂</m:t>
                    </m:r>
                    <m:r>
                      <a:rPr lang="en-US" altLang="zh-CN" sz="2000" i="1">
                        <a:latin typeface="Cambria Math" panose="02040503050406030204" charset="0"/>
                        <a:ea typeface="微软雅黑" panose="020B0503020204020204" pitchFamily="34" charset="-122"/>
                        <a:cs typeface="Cambria Math" panose="02040503050406030204" charset="0"/>
                      </a:rPr>
                      <m:t>(</m:t>
                    </m:r>
                    <m:sSup>
                      <m:sSupPr>
                        <m:ctrlPr>
                          <a:rPr lang="en-US" altLang="zh-CN" sz="2000" i="1">
                            <a:latin typeface="Cambria Math" panose="02040503050406030204" pitchFamily="18" charset="0"/>
                            <a:ea typeface="微软雅黑" panose="020B0503020204020204" pitchFamily="34" charset="-122"/>
                            <a:cs typeface="Cambria Math" panose="02040503050406030204" charset="0"/>
                          </a:rPr>
                        </m:ctrlPr>
                      </m:sSupPr>
                      <m:e>
                        <m:r>
                          <a:rPr lang="en-US" altLang="zh-CN" sz="2000" i="1">
                            <a:latin typeface="Cambria Math" panose="02040503050406030204" charset="0"/>
                            <a:ea typeface="微软雅黑" panose="020B0503020204020204" pitchFamily="34" charset="-122"/>
                            <a:cs typeface="Cambria Math" panose="02040503050406030204" charset="0"/>
                          </a:rPr>
                          <m:t>𝑛</m:t>
                        </m:r>
                      </m:e>
                      <m:sup>
                        <m:r>
                          <a:rPr lang="en-US" altLang="zh-CN" sz="2000" i="1">
                            <a:latin typeface="Cambria Math" panose="02040503050406030204" charset="0"/>
                            <a:ea typeface="微软雅黑" panose="020B0503020204020204" pitchFamily="34" charset="-122"/>
                            <a:cs typeface="Cambria Math" panose="02040503050406030204" charset="0"/>
                          </a:rPr>
                          <m:t>2</m:t>
                        </m:r>
                      </m:sup>
                    </m:sSup>
                    <m:r>
                      <a:rPr lang="en-US" altLang="zh-CN" sz="2000" i="1">
                        <a:latin typeface="Cambria Math" panose="02040503050406030204" charset="0"/>
                        <a:ea typeface="微软雅黑" panose="020B0503020204020204" pitchFamily="34" charset="-122"/>
                        <a:cs typeface="Cambria Math" panose="02040503050406030204" charset="0"/>
                      </a:rPr>
                      <m:t>)</m:t>
                    </m:r>
                  </m:oMath>
                </a14:m>
                <a:r>
                  <a:rPr lang="zh-CN" altLang="en-US" sz="2000">
                    <a:latin typeface="微软雅黑" panose="020B0503020204020204" pitchFamily="34" charset="-122"/>
                    <a:ea typeface="微软雅黑" panose="020B0503020204020204" pitchFamily="34" charset="-122"/>
                    <a:cs typeface="微软雅黑" panose="020B0503020204020204" pitchFamily="34" charset="-122"/>
                  </a:rPr>
                  <a:t>。分块方法有：基于属性规则的分块方法、基于索引的分块方法、基于聚类的分块方法等。</a:t>
                </a:r>
              </a:p>
              <a:p>
                <a:pPr indent="0" algn="just" fontAlgn="auto">
                  <a:lnSpc>
                    <a:spcPct val="150000"/>
                  </a:lnSpc>
                  <a:buFont typeface="Wingdings" panose="05000000000000000000" charset="0"/>
                  <a:buNone/>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不过无论哪个分块方法都会面临如何合适分块的问题，因为分块越细时，匹配效果会更好，但是也造成分块冗余越多，从而导致不必要的匹配计算越多。</a:t>
                </a:r>
              </a:p>
            </p:txBody>
          </p:sp>
        </mc:Choice>
        <mc:Fallback xmlns="">
          <p:sp>
            <p:nvSpPr>
              <p:cNvPr id="5" name="文本框 4"/>
              <p:cNvSpPr txBox="1">
                <a:spLocks noRot="1" noChangeAspect="1" noMove="1" noResize="1" noEditPoints="1" noAdjustHandles="1" noChangeArrowheads="1" noChangeShapeType="1" noTextEdit="1"/>
              </p:cNvSpPr>
              <p:nvPr/>
            </p:nvSpPr>
            <p:spPr>
              <a:xfrm>
                <a:off x="701040" y="1590040"/>
                <a:ext cx="9384030" cy="288036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104</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9004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01040" y="1590040"/>
            <a:ext cx="9384030" cy="1476375"/>
          </a:xfrm>
          <a:prstGeom prst="rect">
            <a:avLst/>
          </a:prstGeom>
          <a:noFill/>
        </p:spPr>
        <p:txBody>
          <a:bodyPr wrap="square" rtlCol="0">
            <a:spAutoFit/>
          </a:bodyPr>
          <a:lstStyle/>
          <a:p>
            <a:pPr marL="285750" indent="-285750" algn="just" fontAlgn="auto">
              <a:lnSpc>
                <a:spcPct val="150000"/>
              </a:lnSpc>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基于分治的实例匹配方法</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基于属性规则的分块方法</a:t>
            </a:r>
          </a:p>
          <a:p>
            <a:pPr indent="0" algn="just" fontAlgn="auto">
              <a:lnSpc>
                <a:spcPct val="150000"/>
              </a:lnSpc>
              <a:buFont typeface="Wingdings" panose="05000000000000000000" charset="0"/>
              <a:buNone/>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因为在知识图谱中实例一般有属性信息，因此可以通过这些属性信息来划分实例，以减少实例中的匹配次数，以提高匹配效率。</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2010410" y="3134360"/>
            <a:ext cx="7625080" cy="2825750"/>
          </a:xfrm>
          <a:prstGeom prst="rect">
            <a:avLst/>
          </a:prstGeom>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105</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9004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01040" y="1590040"/>
            <a:ext cx="9384030" cy="1476375"/>
          </a:xfrm>
          <a:prstGeom prst="rect">
            <a:avLst/>
          </a:prstGeom>
          <a:noFill/>
        </p:spPr>
        <p:txBody>
          <a:bodyPr wrap="square" rtlCol="0">
            <a:spAutoFit/>
          </a:bodyPr>
          <a:lstStyle/>
          <a:p>
            <a:pPr marL="285750" indent="-285750" algn="just" fontAlgn="auto">
              <a:lnSpc>
                <a:spcPct val="150000"/>
              </a:lnSpc>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基于分治的实例匹配方法</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基于属性规则的分块方法</a:t>
            </a:r>
          </a:p>
          <a:p>
            <a:pPr indent="0" algn="just" fontAlgn="auto">
              <a:lnSpc>
                <a:spcPct val="150000"/>
              </a:lnSpc>
              <a:buFont typeface="Wingdings" panose="05000000000000000000" charset="0"/>
              <a:buNone/>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因为在知识图谱中实例一般有属性信息，因此可以通过这些属性信息来划分实例，以减少实例中的匹配次数，以提高匹配效率。</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2010410" y="3134360"/>
            <a:ext cx="7625080" cy="2825750"/>
          </a:xfrm>
          <a:prstGeom prst="rect">
            <a:avLst/>
          </a:prstGeom>
        </p:spPr>
      </p:pic>
      <p:cxnSp>
        <p:nvCxnSpPr>
          <p:cNvPr id="7" name="直接连接符 6"/>
          <p:cNvCxnSpPr/>
          <p:nvPr/>
        </p:nvCxnSpPr>
        <p:spPr>
          <a:xfrm>
            <a:off x="1592580" y="4615180"/>
            <a:ext cx="8712835" cy="20320"/>
          </a:xfrm>
          <a:prstGeom prst="line">
            <a:avLst/>
          </a:prstGeom>
          <a:solidFill>
            <a:schemeClr val="accent1"/>
          </a:solidFill>
          <a:ln w="28575" cap="flat" cmpd="sng" algn="ctr">
            <a:solidFill>
              <a:srgbClr val="FF0000"/>
            </a:solidFill>
            <a:prstDash val="sysDash"/>
            <a:round/>
            <a:headEnd type="none" w="med" len="med"/>
            <a:tailEnd type="none" w="med" len="med"/>
          </a:ln>
        </p:spPr>
      </p:cxnSp>
      <p:cxnSp>
        <p:nvCxnSpPr>
          <p:cNvPr id="8" name="直接连接符 7"/>
          <p:cNvCxnSpPr/>
          <p:nvPr/>
        </p:nvCxnSpPr>
        <p:spPr>
          <a:xfrm>
            <a:off x="1592580" y="4965065"/>
            <a:ext cx="8712835" cy="20320"/>
          </a:xfrm>
          <a:prstGeom prst="line">
            <a:avLst/>
          </a:prstGeom>
          <a:solidFill>
            <a:schemeClr val="accent1"/>
          </a:solidFill>
          <a:ln w="28575" cap="flat" cmpd="sng" algn="ctr">
            <a:solidFill>
              <a:srgbClr val="FF0000"/>
            </a:solidFill>
            <a:prstDash val="sysDash"/>
            <a:round/>
            <a:headEnd type="none" w="med" len="med"/>
            <a:tailEnd type="none" w="med" len="med"/>
          </a:ln>
        </p:spPr>
      </p:cxn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106</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9004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01040" y="1590040"/>
            <a:ext cx="9384030" cy="1476375"/>
          </a:xfrm>
          <a:prstGeom prst="rect">
            <a:avLst/>
          </a:prstGeom>
          <a:noFill/>
        </p:spPr>
        <p:txBody>
          <a:bodyPr wrap="square" rtlCol="0">
            <a:spAutoFit/>
          </a:bodyPr>
          <a:lstStyle/>
          <a:p>
            <a:pPr marL="285750" indent="-285750" algn="just" fontAlgn="auto">
              <a:lnSpc>
                <a:spcPct val="150000"/>
              </a:lnSpc>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基于分治的实例匹配方法</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基于索引的分块方法</a:t>
            </a:r>
          </a:p>
          <a:p>
            <a:pPr indent="0" algn="just" fontAlgn="auto">
              <a:lnSpc>
                <a:spcPct val="150000"/>
              </a:lnSpc>
              <a:buFont typeface="Wingdings" panose="05000000000000000000" charset="0"/>
              <a:buNone/>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典型的算法框架有</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VMI</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，其思路是运用多重索引和候选集合，其中将向量空间模型和倒排索引技术相结合，实现对实例数据的划分。</a:t>
            </a:r>
          </a:p>
        </p:txBody>
      </p:sp>
      <p:pic>
        <p:nvPicPr>
          <p:cNvPr id="7" name="图片 6"/>
          <p:cNvPicPr>
            <a:picLocks noChangeAspect="1"/>
          </p:cNvPicPr>
          <p:nvPr/>
        </p:nvPicPr>
        <p:blipFill>
          <a:blip r:embed="rId3"/>
          <a:stretch>
            <a:fillRect/>
          </a:stretch>
        </p:blipFill>
        <p:spPr>
          <a:xfrm>
            <a:off x="2098675" y="3395980"/>
            <a:ext cx="7995285" cy="2353310"/>
          </a:xfrm>
          <a:prstGeom prst="rect">
            <a:avLst/>
          </a:prstGeom>
        </p:spPr>
      </p:pic>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107</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9004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01040" y="1590040"/>
            <a:ext cx="9384030" cy="1476375"/>
          </a:xfrm>
          <a:prstGeom prst="rect">
            <a:avLst/>
          </a:prstGeom>
          <a:noFill/>
        </p:spPr>
        <p:txBody>
          <a:bodyPr wrap="square" rtlCol="0">
            <a:spAutoFit/>
          </a:bodyPr>
          <a:lstStyle/>
          <a:p>
            <a:pPr marL="285750" indent="-285750" algn="just" fontAlgn="auto">
              <a:lnSpc>
                <a:spcPct val="150000"/>
              </a:lnSpc>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基于分治的实例匹配方法</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基于聚类的分块方法</a:t>
            </a:r>
          </a:p>
          <a:p>
            <a:pPr indent="0" algn="just" fontAlgn="auto">
              <a:lnSpc>
                <a:spcPct val="150000"/>
              </a:lnSpc>
              <a:buFont typeface="Wingdings" panose="05000000000000000000" charset="0"/>
              <a:buNone/>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该方法主要包括本体划分、块匹配和匹配结果发现三个过程，其中本体划分会使用聚类方法。</a:t>
            </a:r>
          </a:p>
        </p:txBody>
      </p:sp>
      <p:pic>
        <p:nvPicPr>
          <p:cNvPr id="6" name="图片 5"/>
          <p:cNvPicPr>
            <a:picLocks noChangeAspect="1"/>
          </p:cNvPicPr>
          <p:nvPr/>
        </p:nvPicPr>
        <p:blipFill>
          <a:blip r:embed="rId3"/>
          <a:stretch>
            <a:fillRect/>
          </a:stretch>
        </p:blipFill>
        <p:spPr>
          <a:xfrm>
            <a:off x="2983865" y="2840990"/>
            <a:ext cx="5920740" cy="3512820"/>
          </a:xfrm>
          <a:prstGeom prst="rect">
            <a:avLst/>
          </a:prstGeom>
        </p:spPr>
      </p:pic>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108</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9004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41680" y="1590040"/>
            <a:ext cx="9647555" cy="3784600"/>
          </a:xfrm>
          <a:prstGeom prst="rect">
            <a:avLst/>
          </a:prstGeom>
          <a:noFill/>
        </p:spPr>
        <p:txBody>
          <a:bodyPr wrap="square" rtlCol="0">
            <a:spAutoFit/>
          </a:bodyPr>
          <a:lstStyle/>
          <a:p>
            <a:pPr marL="285750" indent="-285750" algn="just" fontAlgn="auto">
              <a:lnSpc>
                <a:spcPct val="150000"/>
              </a:lnSpc>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基于机器学习的实例匹配方法</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indent="0" algn="just" fontAlgn="auto">
              <a:lnSpc>
                <a:spcPct val="150000"/>
              </a:lnSpc>
              <a:buFont typeface="Wingdings" panose="05000000000000000000" charset="0"/>
              <a:buNone/>
            </a:pP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因为大规模知识图谱的实例匹配问题可以视为机器学习的一个</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二分类问题</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，即是否匹配。近年来，知识图谱嵌入技术也被用于实例匹配中，该方法在知识图谱嵌入结果的基础上，将实体匹配视为一个二分类问题。</a:t>
            </a:r>
          </a:p>
          <a:p>
            <a:pPr indent="0" algn="just" fontAlgn="auto">
              <a:lnSpc>
                <a:spcPct val="150000"/>
              </a:lnSpc>
              <a:buFont typeface="Wingdings" panose="05000000000000000000" charset="0"/>
              <a:buNone/>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因此其思路是可以利用知识图谱的网络结构信息和实例相关的信息来训练一个二分类模型，从而实现实例匹配。因为知识图谱的实例规模较大，因此在分类前需要对实例进行分块，通常采用基于属性的规则来进行分块处理。其中的典型方法有：</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半监督作者指代消减方法</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109</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9004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664210" y="1590040"/>
            <a:ext cx="9734550" cy="1938020"/>
          </a:xfrm>
          <a:prstGeom prst="rect">
            <a:avLst/>
          </a:prstGeom>
          <a:noFill/>
        </p:spPr>
        <p:txBody>
          <a:bodyPr wrap="square" rtlCol="0">
            <a:spAutoFit/>
          </a:bodyPr>
          <a:lstStyle/>
          <a:p>
            <a:pPr marL="285750" indent="-285750" algn="just" fontAlgn="auto">
              <a:lnSpc>
                <a:spcPct val="150000"/>
              </a:lnSpc>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基于机器学习的实例匹配方法</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半监督作者指代消减方法</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pPr indent="0" algn="just" fontAlgn="auto">
              <a:lnSpc>
                <a:spcPct val="150000"/>
              </a:lnSpc>
              <a:buFont typeface="Wingdings" panose="05000000000000000000" charset="0"/>
              <a:buNone/>
            </a:pP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在学术知识图谱中，同名的作者不是相同的人，以及同一个人的名字有多种写法，即多义现象，这是这类知识图谱构架中存在的一个重要挑战问题，为作者指代消减问题。对此，东南大学的赵健宇等人提出一种半监督的作者指代消减方法。</a:t>
            </a:r>
          </a:p>
        </p:txBody>
      </p:sp>
      <p:pic>
        <p:nvPicPr>
          <p:cNvPr id="6" name="图片 5"/>
          <p:cNvPicPr>
            <a:picLocks noChangeAspect="1"/>
          </p:cNvPicPr>
          <p:nvPr/>
        </p:nvPicPr>
        <p:blipFill>
          <a:blip r:embed="rId3"/>
          <a:stretch>
            <a:fillRect/>
          </a:stretch>
        </p:blipFill>
        <p:spPr>
          <a:xfrm>
            <a:off x="741680" y="3649980"/>
            <a:ext cx="4008120" cy="2653030"/>
          </a:xfrm>
          <a:prstGeom prst="rect">
            <a:avLst/>
          </a:prstGeom>
        </p:spPr>
      </p:pic>
      <p:pic>
        <p:nvPicPr>
          <p:cNvPr id="7" name="图片 6"/>
          <p:cNvPicPr>
            <a:picLocks noChangeAspect="1"/>
          </p:cNvPicPr>
          <p:nvPr/>
        </p:nvPicPr>
        <p:blipFill>
          <a:blip r:embed="rId4"/>
          <a:stretch>
            <a:fillRect/>
          </a:stretch>
        </p:blipFill>
        <p:spPr>
          <a:xfrm>
            <a:off x="5212080" y="3658870"/>
            <a:ext cx="6271260" cy="264414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11</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892412"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知识图谱数据的特点</a:t>
            </a:r>
          </a:p>
        </p:txBody>
      </p:sp>
      <p:sp>
        <p:nvSpPr>
          <p:cNvPr id="3" name="文本框 2"/>
          <p:cNvSpPr txBox="1"/>
          <p:nvPr/>
        </p:nvSpPr>
        <p:spPr>
          <a:xfrm>
            <a:off x="697250" y="1295816"/>
            <a:ext cx="10294706" cy="461665"/>
          </a:xfrm>
          <a:prstGeom prst="rect">
            <a:avLst/>
          </a:prstGeom>
          <a:noFill/>
        </p:spPr>
        <p:txBody>
          <a:bodyPr wrap="square" rtlCol="0">
            <a:spAutoFit/>
          </a:bodyPr>
          <a:lstStyle/>
          <a:p>
            <a:r>
              <a:rPr lang="en-US" altLang="zh-CN" sz="2400" b="1" dirty="0" err="1"/>
              <a:t>DBpedia</a:t>
            </a:r>
            <a:r>
              <a:rPr lang="en-US" altLang="zh-CN" sz="2400" b="1" dirty="0"/>
              <a:t> Ontology</a:t>
            </a:r>
            <a:r>
              <a:rPr lang="zh-CN" altLang="en-US" sz="2400" b="1" dirty="0"/>
              <a:t>：</a:t>
            </a:r>
            <a:r>
              <a:rPr lang="en-US" altLang="zh-CN" sz="2400" b="1" dirty="0"/>
              <a:t>768 </a:t>
            </a:r>
            <a:r>
              <a:rPr lang="zh-CN" altLang="en-US" sz="2400" b="1" dirty="0"/>
              <a:t>个类，</a:t>
            </a:r>
            <a:r>
              <a:rPr lang="en-US" altLang="zh-CN" sz="2400" b="1" dirty="0"/>
              <a:t>3000 </a:t>
            </a:r>
            <a:r>
              <a:rPr lang="zh-CN" altLang="en-US" sz="2400" b="1" dirty="0"/>
              <a:t>个属性，大约 </a:t>
            </a:r>
            <a:r>
              <a:rPr lang="en-US" altLang="zh-CN" sz="2400" b="1" dirty="0"/>
              <a:t>4,828,418</a:t>
            </a:r>
            <a:r>
              <a:rPr lang="zh-CN" altLang="en-US" sz="2400" b="1" dirty="0"/>
              <a:t>个实例。</a:t>
            </a:r>
            <a:endParaRPr lang="en-US" altLang="zh-CN" sz="2400"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253" y="1312150"/>
            <a:ext cx="383997" cy="383997"/>
          </a:xfrm>
          <a:prstGeom prst="rect">
            <a:avLst/>
          </a:prstGeom>
        </p:spPr>
      </p:pic>
      <p:pic>
        <p:nvPicPr>
          <p:cNvPr id="8" name="图片 7"/>
          <p:cNvPicPr>
            <a:picLocks noChangeAspect="1"/>
          </p:cNvPicPr>
          <p:nvPr/>
        </p:nvPicPr>
        <p:blipFill>
          <a:blip r:embed="rId4"/>
          <a:stretch>
            <a:fillRect/>
          </a:stretch>
        </p:blipFill>
        <p:spPr>
          <a:xfrm>
            <a:off x="445211" y="1757481"/>
            <a:ext cx="10954627" cy="3995590"/>
          </a:xfrm>
          <a:prstGeom prst="rect">
            <a:avLst/>
          </a:prstGeom>
        </p:spPr>
      </p:pic>
      <p:sp>
        <p:nvSpPr>
          <p:cNvPr id="14" name="文本框 13"/>
          <p:cNvSpPr txBox="1"/>
          <p:nvPr/>
        </p:nvSpPr>
        <p:spPr>
          <a:xfrm>
            <a:off x="313253" y="5604716"/>
            <a:ext cx="10138025" cy="830997"/>
          </a:xfrm>
          <a:prstGeom prst="rect">
            <a:avLst/>
          </a:prstGeom>
          <a:noFill/>
        </p:spPr>
        <p:txBody>
          <a:bodyPr wrap="square" rtlCol="0">
            <a:spAutoFit/>
          </a:bodyPr>
          <a:lstStyle/>
          <a:p>
            <a:r>
              <a:rPr lang="zh-CN" altLang="en-US" sz="2400" b="1" dirty="0">
                <a:solidFill>
                  <a:srgbClr val="FF0000"/>
                </a:solidFill>
              </a:rPr>
              <a:t>结论：知识图谱包含一定的抽象层知识和大量的实例层事实。</a:t>
            </a:r>
            <a:endParaRPr lang="en-US" altLang="zh-CN" sz="2400" b="1" dirty="0">
              <a:solidFill>
                <a:srgbClr val="FF0000"/>
              </a:solidFill>
            </a:endParaRPr>
          </a:p>
          <a:p>
            <a:r>
              <a:rPr lang="en-US" altLang="zh-CN" sz="2400" b="1" dirty="0">
                <a:solidFill>
                  <a:srgbClr val="FF0000"/>
                </a:solidFill>
              </a:rPr>
              <a:t>	</a:t>
            </a:r>
            <a:r>
              <a:rPr lang="zh-CN" altLang="en-US" sz="2400" b="1" dirty="0">
                <a:solidFill>
                  <a:srgbClr val="FF0000"/>
                </a:solidFill>
              </a:rPr>
              <a:t>知识融合要分别考虑两个层次的融合问题</a:t>
            </a: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110</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9004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41680" y="1590040"/>
            <a:ext cx="9657080" cy="553085"/>
          </a:xfrm>
          <a:prstGeom prst="rect">
            <a:avLst/>
          </a:prstGeom>
          <a:noFill/>
        </p:spPr>
        <p:txBody>
          <a:bodyPr wrap="square" rtlCol="0">
            <a:spAutoFit/>
          </a:bodyPr>
          <a:lstStyle/>
          <a:p>
            <a:pPr marL="285750" indent="-285750" fontAlgn="auto">
              <a:lnSpc>
                <a:spcPct val="150000"/>
              </a:lnSpc>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基于机器学习的实例匹配方法</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半监督作者指代消减方法</a:t>
            </a:r>
            <a:r>
              <a:rPr 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2"/>
          <p:cNvPicPr>
            <a:picLocks noChangeAspect="1"/>
          </p:cNvPicPr>
          <p:nvPr/>
        </p:nvPicPr>
        <p:blipFill>
          <a:blip r:embed="rId3"/>
          <a:stretch>
            <a:fillRect/>
          </a:stretch>
        </p:blipFill>
        <p:spPr>
          <a:xfrm>
            <a:off x="3153410" y="2245995"/>
            <a:ext cx="5540375" cy="3895090"/>
          </a:xfrm>
          <a:prstGeom prst="rect">
            <a:avLst/>
          </a:prstGeom>
        </p:spPr>
      </p:pic>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111</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解决方法</a:t>
            </a:r>
          </a:p>
        </p:txBody>
      </p:sp>
      <p:sp>
        <p:nvSpPr>
          <p:cNvPr id="3" name="文本框 2"/>
          <p:cNvSpPr txBox="1"/>
          <p:nvPr/>
        </p:nvSpPr>
        <p:spPr>
          <a:xfrm>
            <a:off x="975360" y="1590040"/>
            <a:ext cx="9109710" cy="506730"/>
          </a:xfrm>
          <a:prstGeom prst="rect">
            <a:avLst/>
          </a:prstGeom>
          <a:noFill/>
        </p:spPr>
        <p:txBody>
          <a:bodyPr wrap="square" rtlCol="0">
            <a:spAutoFit/>
          </a:bodyPr>
          <a:lstStyle/>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664210" y="1590040"/>
            <a:ext cx="9420860" cy="2399665"/>
          </a:xfrm>
          <a:prstGeom prst="rect">
            <a:avLst/>
          </a:prstGeom>
          <a:noFill/>
        </p:spPr>
        <p:txBody>
          <a:bodyPr wrap="square" rtlCol="0">
            <a:spAutoFit/>
          </a:bodyPr>
          <a:lstStyle/>
          <a:p>
            <a:pPr marL="285750" indent="-285750" algn="just" fontAlgn="auto">
              <a:lnSpc>
                <a:spcPct val="150000"/>
              </a:lnSpc>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基于并行处理的实例匹配方法</a:t>
            </a:r>
          </a:p>
          <a:p>
            <a:pPr indent="0" algn="just" fontAlgn="auto">
              <a:lnSpc>
                <a:spcPct val="150000"/>
              </a:lnSpc>
              <a:buFont typeface="Wingdings" panose="05000000000000000000" charset="0"/>
              <a:buNone/>
            </a:pP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思路是通过多线程和分布式并发的方法来提高实例分配的处理效率。因为在典型的匹配过程中，大量的匹配时间消耗在虚拟文档构造、获取邻居信息、计算相似度等过程中，所以可以借助</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MapReduce</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等并行工具，将这些耗时的处理变为并行的处理，可以有效地提升实例匹配的效率。</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112</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1930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小结</a:t>
            </a:r>
          </a:p>
        </p:txBody>
      </p:sp>
      <p:sp>
        <p:nvSpPr>
          <p:cNvPr id="3" name="文本框 2"/>
          <p:cNvSpPr txBox="1"/>
          <p:nvPr/>
        </p:nvSpPr>
        <p:spPr>
          <a:xfrm>
            <a:off x="732790" y="1200150"/>
            <a:ext cx="9392920" cy="1938020"/>
          </a:xfrm>
          <a:prstGeom prst="rect">
            <a:avLst/>
          </a:prstGeom>
          <a:noFill/>
        </p:spPr>
        <p:txBody>
          <a:bodyPr wrap="square" rtlCol="0">
            <a:spAutoFit/>
          </a:bodyPr>
          <a:lstStyle/>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以下是</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本PPT上关于知识图谱的实例匹配问题的思维导图，首先知识图谱的实例匹配问题目前有三个挑战，并对此有一些解决方法，然后这些解决方法可以划分为五个类别，</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这些方法一般是</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解决时间复杂度等问题，</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同时也会</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在保证匹配性能的同时，提升匹配效果。</a:t>
            </a:r>
          </a:p>
        </p:txBody>
      </p:sp>
      <p:pic>
        <p:nvPicPr>
          <p:cNvPr id="6" name="图片 5"/>
          <p:cNvPicPr>
            <a:picLocks noChangeAspect="1"/>
          </p:cNvPicPr>
          <p:nvPr/>
        </p:nvPicPr>
        <p:blipFill>
          <a:blip r:embed="rId3"/>
          <a:stretch>
            <a:fillRect/>
          </a:stretch>
        </p:blipFill>
        <p:spPr>
          <a:xfrm>
            <a:off x="1447800" y="3249930"/>
            <a:ext cx="8451215" cy="3364230"/>
          </a:xfrm>
          <a:prstGeom prst="rect">
            <a:avLst/>
          </a:prstGeom>
        </p:spPr>
      </p:pic>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4" cstate="print"/>
          <a:stretch>
            <a:fillRect/>
          </a:stretch>
        </p:blipFill>
        <p:spPr>
          <a:xfrm>
            <a:off x="9015095" y="4259580"/>
            <a:ext cx="1795780" cy="2251075"/>
          </a:xfrm>
          <a:prstGeom prst="rect">
            <a:avLst/>
          </a:prstGeom>
        </p:spPr>
      </p:pic>
      <p:sp>
        <p:nvSpPr>
          <p:cNvPr id="4" name="文本框 3"/>
          <p:cNvSpPr txBox="1"/>
          <p:nvPr/>
        </p:nvSpPr>
        <p:spPr>
          <a:xfrm>
            <a:off x="975360" y="1363345"/>
            <a:ext cx="10241280" cy="2122805"/>
          </a:xfrm>
          <a:prstGeom prst="rect">
            <a:avLst/>
          </a:prstGeom>
          <a:noFill/>
        </p:spPr>
        <p:txBody>
          <a:bodyPr wrap="none" rtlCol="0">
            <a:spAutoFit/>
          </a:bodyPr>
          <a:lstStyle/>
          <a:p>
            <a:r>
              <a:rPr lang="zh-CN" altLang="en-US" sz="6600">
                <a:latin typeface="微软雅黑" panose="020B0503020204020204" pitchFamily="34" charset="-122"/>
                <a:ea typeface="微软雅黑" panose="020B0503020204020204" pitchFamily="34" charset="-122"/>
              </a:rPr>
              <a:t>本体匹配：</a:t>
            </a:r>
          </a:p>
          <a:p>
            <a:r>
              <a:rPr lang="zh-CN" altLang="en-US" sz="6600">
                <a:latin typeface="微软雅黑" panose="020B0503020204020204" pitchFamily="34" charset="-122"/>
                <a:ea typeface="微软雅黑" panose="020B0503020204020204" pitchFamily="34" charset="-122"/>
              </a:rPr>
              <a:t>最先进的技术和未来的挑战</a:t>
            </a:r>
          </a:p>
        </p:txBody>
      </p:sp>
      <p:sp>
        <p:nvSpPr>
          <p:cNvPr id="7" name="文本框 6">
            <a:extLst>
              <a:ext uri="{FF2B5EF4-FFF2-40B4-BE49-F238E27FC236}">
                <a16:creationId xmlns:a16="http://schemas.microsoft.com/office/drawing/2014/main" id="{A388B2AE-1980-49E0-988A-1A8F73804BD1}"/>
              </a:ext>
            </a:extLst>
          </p:cNvPr>
          <p:cNvSpPr txBox="1"/>
          <p:nvPr/>
        </p:nvSpPr>
        <p:spPr>
          <a:xfrm>
            <a:off x="5737639" y="4819884"/>
            <a:ext cx="3277456" cy="829945"/>
          </a:xfrm>
          <a:prstGeom prst="rect">
            <a:avLst/>
          </a:prstGeom>
          <a:noFill/>
        </p:spPr>
        <p:txBody>
          <a:bodyPr wrap="square" rtlCol="0">
            <a:spAutoFit/>
          </a:bodyPr>
          <a:lstStyle/>
          <a:p>
            <a:r>
              <a:rPr lang="zh-CN" altLang="en-US" sz="2400" dirty="0">
                <a:solidFill>
                  <a:schemeClr val="bg1"/>
                </a:solidFill>
                <a:latin typeface="黑体" panose="02010609060101010101" pitchFamily="49" charset="-122"/>
                <a:ea typeface="黑体" panose="02010609060101010101" pitchFamily="49" charset="-122"/>
              </a:rPr>
              <a:t>汇报人：郑飞</a:t>
            </a:r>
            <a:r>
              <a:rPr lang="en-US" altLang="zh-CN" sz="2400" dirty="0">
                <a:solidFill>
                  <a:schemeClr val="bg1"/>
                </a:solidFill>
                <a:latin typeface="黑体" panose="02010609060101010101" pitchFamily="49" charset="-122"/>
                <a:ea typeface="黑体" panose="02010609060101010101" pitchFamily="49" charset="-122"/>
              </a:rPr>
              <a:t>	</a:t>
            </a:r>
          </a:p>
          <a:p>
            <a:r>
              <a:rPr lang="zh-CN" altLang="en-US" sz="2400" dirty="0">
                <a:solidFill>
                  <a:schemeClr val="bg1"/>
                </a:solidFill>
                <a:latin typeface="黑体" panose="02010609060101010101" pitchFamily="49" charset="-122"/>
                <a:ea typeface="黑体" panose="02010609060101010101" pitchFamily="49" charset="-122"/>
              </a:rPr>
              <a:t>学号：</a:t>
            </a:r>
            <a:r>
              <a:rPr lang="en-US" altLang="zh-CN" sz="2400" dirty="0">
                <a:solidFill>
                  <a:schemeClr val="bg1"/>
                </a:solidFill>
                <a:latin typeface="黑体" panose="02010609060101010101" pitchFamily="49" charset="-122"/>
                <a:ea typeface="黑体" panose="02010609060101010101" pitchFamily="49" charset="-122"/>
              </a:rPr>
              <a:t>21721553</a:t>
            </a:r>
            <a:endParaRPr lang="zh-CN" altLang="en-US" sz="2400" dirty="0">
              <a:solidFill>
                <a:schemeClr val="bg1"/>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ransition spd="med">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114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63575" y="456565"/>
            <a:ext cx="1404620" cy="460375"/>
          </a:xfrm>
          <a:prstGeom prst="rect">
            <a:avLst/>
          </a:prstGeom>
          <a:noFill/>
        </p:spPr>
        <p:txBody>
          <a:bodyPr wrap="none" rtlCol="0">
            <a:spAutoFit/>
          </a:bodyPr>
          <a:lstStyle/>
          <a:p>
            <a:r>
              <a:rPr lang="zh-CN" altLang="en-US" sz="2400" b="1">
                <a:latin typeface="宋体" charset="0"/>
                <a:ea typeface="宋体" charset="0"/>
              </a:rPr>
              <a:t>文献简介</a:t>
            </a:r>
          </a:p>
        </p:txBody>
      </p:sp>
      <p:sp>
        <p:nvSpPr>
          <p:cNvPr id="3" name="文本框 2"/>
          <p:cNvSpPr txBox="1"/>
          <p:nvPr/>
        </p:nvSpPr>
        <p:spPr>
          <a:xfrm>
            <a:off x="1066165" y="1721485"/>
            <a:ext cx="9109710" cy="3415030"/>
          </a:xfrm>
          <a:prstGeom prst="rect">
            <a:avLst/>
          </a:prstGeom>
          <a:noFill/>
        </p:spPr>
        <p:txBody>
          <a:bodyPr wrap="square" rtlCol="0">
            <a:spAutoFit/>
          </a:bodyPr>
          <a:lstStyle/>
          <a:p>
            <a:pPr marL="285750" indent="-285750" fontAlgn="auto">
              <a:lnSpc>
                <a:spcPct val="150000"/>
              </a:lnSpc>
              <a:buFont typeface="Arial" panose="020B0604020202090204" pitchFamily="34" charset="0"/>
              <a:buChar char="•"/>
            </a:pPr>
            <a:r>
              <a:rPr lang="zh-CN" altLang="en-US" sz="2400" b="1">
                <a:latin typeface="宋体" charset="0"/>
                <a:ea typeface="宋体" charset="0"/>
                <a:cs typeface="宋体" charset="0"/>
              </a:rPr>
              <a:t>文献题目：</a:t>
            </a:r>
          </a:p>
          <a:p>
            <a:pPr indent="0" fontAlgn="auto">
              <a:lnSpc>
                <a:spcPct val="150000"/>
              </a:lnSpc>
              <a:buFont typeface="Arial" panose="020B0604020202090204" pitchFamily="34" charset="0"/>
              <a:buNone/>
            </a:pPr>
            <a:r>
              <a:rPr lang="en-US" altLang="zh-CN" sz="2400">
                <a:latin typeface="宋体" charset="0"/>
                <a:ea typeface="宋体" charset="0"/>
                <a:cs typeface="宋体" charset="0"/>
              </a:rPr>
              <a:t>	Ontology matching</a:t>
            </a:r>
            <a:r>
              <a:rPr lang="zh-CN" altLang="en-US" sz="2400">
                <a:latin typeface="宋体" charset="0"/>
                <a:ea typeface="宋体" charset="0"/>
                <a:cs typeface="宋体" charset="0"/>
              </a:rPr>
              <a:t>：</a:t>
            </a:r>
            <a:r>
              <a:rPr lang="en-US" altLang="zh-CN" sz="2400">
                <a:latin typeface="宋体" charset="0"/>
                <a:ea typeface="宋体" charset="0"/>
                <a:cs typeface="宋体" charset="0"/>
              </a:rPr>
              <a:t>state of the art and future challenges</a:t>
            </a:r>
          </a:p>
          <a:p>
            <a:pPr marL="285750" indent="-285750" fontAlgn="auto">
              <a:lnSpc>
                <a:spcPct val="150000"/>
              </a:lnSpc>
              <a:buFont typeface="Arial" panose="020B0604020202090204" pitchFamily="34" charset="0"/>
              <a:buChar char="•"/>
            </a:pPr>
            <a:r>
              <a:rPr lang="zh-CN" altLang="en-US" sz="2400" b="1">
                <a:latin typeface="宋体" charset="0"/>
                <a:ea typeface="宋体" charset="0"/>
                <a:cs typeface="宋体" charset="0"/>
              </a:rPr>
              <a:t>文献作者：</a:t>
            </a:r>
          </a:p>
          <a:p>
            <a:pPr indent="0" fontAlgn="auto">
              <a:lnSpc>
                <a:spcPct val="150000"/>
              </a:lnSpc>
              <a:buFont typeface="Arial" panose="020B0604020202090204" pitchFamily="34" charset="0"/>
              <a:buNone/>
            </a:pPr>
            <a:r>
              <a:rPr lang="en-US" altLang="zh-CN" sz="2400">
                <a:latin typeface="宋体" charset="0"/>
                <a:ea typeface="宋体" charset="0"/>
                <a:cs typeface="宋体" charset="0"/>
              </a:rPr>
              <a:t>	Pavel Shvaiko</a:t>
            </a:r>
            <a:r>
              <a:rPr lang="zh-CN" altLang="en-US" sz="2400">
                <a:latin typeface="宋体" charset="0"/>
                <a:ea typeface="宋体" charset="0"/>
                <a:cs typeface="宋体" charset="0"/>
              </a:rPr>
              <a:t>、</a:t>
            </a:r>
            <a:r>
              <a:rPr lang="en-US" altLang="zh-CN" sz="2400">
                <a:latin typeface="宋体" charset="0"/>
                <a:ea typeface="宋体" charset="0"/>
                <a:cs typeface="宋体" charset="0"/>
              </a:rPr>
              <a:t>Jérôme Euzenat</a:t>
            </a:r>
          </a:p>
          <a:p>
            <a:pPr marL="285750" indent="-285750" fontAlgn="auto">
              <a:lnSpc>
                <a:spcPct val="150000"/>
              </a:lnSpc>
              <a:buFont typeface="Arial" panose="020B0604020202090204" pitchFamily="34" charset="0"/>
              <a:buChar char="•"/>
            </a:pPr>
            <a:r>
              <a:rPr lang="zh-CN" altLang="en-US" sz="2400" b="1">
                <a:latin typeface="宋体" charset="0"/>
                <a:ea typeface="宋体" charset="0"/>
                <a:cs typeface="宋体" charset="0"/>
              </a:rPr>
              <a:t>期刊信息：</a:t>
            </a:r>
          </a:p>
          <a:p>
            <a:pPr indent="0" fontAlgn="auto">
              <a:lnSpc>
                <a:spcPct val="150000"/>
              </a:lnSpc>
              <a:buFont typeface="Arial" panose="020B0604020202090204" pitchFamily="34" charset="0"/>
              <a:buNone/>
            </a:pPr>
            <a:r>
              <a:rPr lang="en-US" altLang="zh-CN" sz="2400">
                <a:latin typeface="宋体" charset="0"/>
                <a:ea typeface="宋体" charset="0"/>
                <a:cs typeface="宋体" charset="0"/>
              </a:rPr>
              <a:t>	IEEE Transactions on Knowledge and Data Engineering</a:t>
            </a:r>
          </a:p>
        </p:txBody>
      </p:sp>
    </p:spTree>
  </p:cSld>
  <p:clrMapOvr>
    <a:masterClrMapping/>
  </p:clrMapOvr>
  <p:transition spd="med">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115</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140462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文献简介</a:t>
            </a:r>
          </a:p>
        </p:txBody>
      </p:sp>
      <p:sp>
        <p:nvSpPr>
          <p:cNvPr id="6" name="文本框 5"/>
          <p:cNvSpPr txBox="1"/>
          <p:nvPr/>
        </p:nvSpPr>
        <p:spPr>
          <a:xfrm>
            <a:off x="1083310" y="1906270"/>
            <a:ext cx="9109710" cy="2676525"/>
          </a:xfrm>
          <a:prstGeom prst="rect">
            <a:avLst/>
          </a:prstGeom>
          <a:noFill/>
        </p:spPr>
        <p:txBody>
          <a:bodyPr wrap="square" rtlCol="0">
            <a:spAutoFit/>
          </a:bodyPr>
          <a:lstStyle/>
          <a:p>
            <a:pPr indent="0" fontAlgn="auto">
              <a:lnSpc>
                <a:spcPct val="150000"/>
              </a:lnSpc>
              <a:buFont typeface="Arial" panose="020B0604020202090204" pitchFamily="34" charset="0"/>
              <a:buNone/>
            </a:pPr>
            <a:r>
              <a:rPr lang="zh-CN" altLang="en-US" sz="2800" b="1">
                <a:latin typeface="宋体" charset="0"/>
                <a:ea typeface="宋体" charset="0"/>
                <a:cs typeface="宋体" charset="0"/>
              </a:rPr>
              <a:t>文献内容：</a:t>
            </a:r>
          </a:p>
          <a:p>
            <a:pPr lvl="2" indent="0" fontAlgn="auto">
              <a:lnSpc>
                <a:spcPct val="150000"/>
              </a:lnSpc>
              <a:buFont typeface="Arial" panose="020B0604020202090204" pitchFamily="34" charset="0"/>
              <a:buNone/>
            </a:pPr>
            <a:r>
              <a:rPr lang="en-US" altLang="zh-CN" sz="2800">
                <a:latin typeface="宋体" charset="0"/>
                <a:ea typeface="宋体" charset="0"/>
                <a:cs typeface="宋体" charset="0"/>
              </a:rPr>
              <a:t>1. </a:t>
            </a:r>
            <a:r>
              <a:rPr lang="zh-CN" altLang="en-US" sz="2800">
                <a:latin typeface="宋体" charset="0"/>
                <a:ea typeface="宋体" charset="0"/>
                <a:cs typeface="宋体" charset="0"/>
              </a:rPr>
              <a:t>本体匹配最新技术（截止</a:t>
            </a:r>
            <a:r>
              <a:rPr lang="en-US" altLang="zh-CN" sz="2800">
                <a:latin typeface="宋体" charset="0"/>
                <a:ea typeface="宋体" charset="0"/>
                <a:cs typeface="宋体" charset="0"/>
              </a:rPr>
              <a:t>2013</a:t>
            </a:r>
            <a:r>
              <a:rPr lang="zh-CN" altLang="en-US" sz="2800">
                <a:latin typeface="宋体" charset="0"/>
                <a:ea typeface="宋体" charset="0"/>
                <a:cs typeface="宋体" charset="0"/>
              </a:rPr>
              <a:t>年）</a:t>
            </a:r>
          </a:p>
          <a:p>
            <a:pPr lvl="2" indent="0" fontAlgn="auto">
              <a:lnSpc>
                <a:spcPct val="150000"/>
              </a:lnSpc>
              <a:buFont typeface="Arial" panose="020B0604020202090204" pitchFamily="34" charset="0"/>
              <a:buNone/>
            </a:pPr>
            <a:r>
              <a:rPr lang="en-US" altLang="zh-CN" sz="2800">
                <a:latin typeface="宋体" charset="0"/>
                <a:ea typeface="宋体" charset="0"/>
                <a:cs typeface="宋体" charset="0"/>
              </a:rPr>
              <a:t>2. </a:t>
            </a:r>
            <a:r>
              <a:rPr lang="zh-CN" altLang="en-US" sz="2800">
                <a:latin typeface="宋体" charset="0"/>
                <a:ea typeface="宋体" charset="0"/>
                <a:cs typeface="宋体" charset="0"/>
              </a:rPr>
              <a:t>近期本体匹配评估结果</a:t>
            </a:r>
          </a:p>
          <a:p>
            <a:pPr lvl="2" indent="0" fontAlgn="auto">
              <a:lnSpc>
                <a:spcPct val="150000"/>
              </a:lnSpc>
              <a:buFont typeface="Arial" panose="020B0604020202090204" pitchFamily="34" charset="0"/>
              <a:buNone/>
            </a:pPr>
            <a:r>
              <a:rPr lang="en-US" altLang="zh-CN" sz="2800">
                <a:latin typeface="宋体" charset="0"/>
                <a:ea typeface="宋体" charset="0"/>
                <a:cs typeface="宋体" charset="0"/>
              </a:rPr>
              <a:t>3. </a:t>
            </a:r>
            <a:r>
              <a:rPr lang="zh-CN" altLang="en-US" sz="2800">
                <a:latin typeface="宋体" charset="0"/>
                <a:ea typeface="宋体" charset="0"/>
                <a:cs typeface="宋体" charset="0"/>
              </a:rPr>
              <a:t>本体匹配的重要挑战及应对策略</a:t>
            </a:r>
          </a:p>
        </p:txBody>
      </p:sp>
    </p:spTree>
  </p:cSld>
  <p:clrMapOvr>
    <a:masterClrMapping/>
  </p:clrMapOvr>
  <p:transition spd="med">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116</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2015490" cy="460375"/>
          </a:xfrm>
          <a:prstGeom prst="rect">
            <a:avLst/>
          </a:prstGeom>
          <a:noFill/>
        </p:spPr>
        <p:txBody>
          <a:bodyPr wrap="none" rtlCol="0">
            <a:spAutoFit/>
          </a:bodyPr>
          <a:lstStyle/>
          <a:p>
            <a:r>
              <a:rPr lang="zh-CN" altLang="en-US" sz="2400" b="1">
                <a:latin typeface="宋体" charset="0"/>
                <a:ea typeface="宋体" charset="0"/>
              </a:rPr>
              <a:t>本体匹配介绍</a:t>
            </a:r>
          </a:p>
        </p:txBody>
      </p:sp>
      <p:sp>
        <p:nvSpPr>
          <p:cNvPr id="7" name="文本框 6"/>
          <p:cNvSpPr txBox="1"/>
          <p:nvPr/>
        </p:nvSpPr>
        <p:spPr>
          <a:xfrm>
            <a:off x="1067435" y="1894840"/>
            <a:ext cx="9109710" cy="2306955"/>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zh-CN" altLang="en-US" sz="2400">
                <a:solidFill>
                  <a:schemeClr val="tx1"/>
                </a:solidFill>
                <a:latin typeface="宋体" charset="0"/>
                <a:ea typeface="宋体" charset="0"/>
                <a:cs typeface="宋体" charset="0"/>
                <a:sym typeface="+mn-ea"/>
              </a:rPr>
              <a:t>语义异构问题</a:t>
            </a:r>
            <a:r>
              <a:rPr lang="zh-CN" altLang="en-US" sz="2400">
                <a:latin typeface="宋体" charset="0"/>
                <a:ea typeface="宋体" charset="0"/>
                <a:cs typeface="宋体" charset="0"/>
                <a:sym typeface="+mn-ea"/>
              </a:rPr>
              <a:t>：语义异构则是指对同一事物在解释上所存在</a:t>
            </a:r>
            <a:endParaRPr lang="zh-CN" altLang="en-US" sz="2400">
              <a:latin typeface="宋体" charset="0"/>
              <a:ea typeface="宋体" charset="0"/>
              <a:cs typeface="宋体" charset="0"/>
            </a:endParaRPr>
          </a:p>
          <a:p>
            <a:pPr indent="0" fontAlgn="auto">
              <a:lnSpc>
                <a:spcPct val="150000"/>
              </a:lnSpc>
              <a:buFont typeface="Arial" panose="020B0604020202090204" pitchFamily="34" charset="0"/>
              <a:buNone/>
            </a:pPr>
            <a:r>
              <a:rPr lang="zh-CN" altLang="en-US" sz="2400">
                <a:latin typeface="宋体" charset="0"/>
                <a:ea typeface="宋体" charset="0"/>
                <a:cs typeface="宋体" charset="0"/>
                <a:sym typeface="+mn-ea"/>
              </a:rPr>
              <a:t>查异，即同一事物在不同领域中理解的不同</a:t>
            </a:r>
          </a:p>
          <a:p>
            <a:pPr marL="342900" indent="-342900" fontAlgn="auto">
              <a:lnSpc>
                <a:spcPct val="150000"/>
              </a:lnSpc>
              <a:buFont typeface="Arial" panose="020B0604020202090204" pitchFamily="34" charset="0"/>
              <a:buChar char="•"/>
            </a:pPr>
            <a:r>
              <a:rPr lang="zh-CN" altLang="en-US" sz="2400">
                <a:solidFill>
                  <a:schemeClr val="tx1"/>
                </a:solidFill>
                <a:latin typeface="宋体" charset="0"/>
                <a:ea typeface="宋体" charset="0"/>
                <a:cs typeface="宋体" charset="0"/>
              </a:rPr>
              <a:t>本体匹配可以发现本体语义和实体之间的对应关系</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sym typeface="+mn-ea"/>
              </a:rPr>
              <a:t>本体匹配可以解决</a:t>
            </a:r>
            <a:r>
              <a:rPr lang="zh-CN" altLang="en-US" sz="2400">
                <a:solidFill>
                  <a:srgbClr val="FF0000"/>
                </a:solidFill>
                <a:latin typeface="宋体" charset="0"/>
                <a:ea typeface="宋体" charset="0"/>
                <a:cs typeface="宋体" charset="0"/>
                <a:sym typeface="+mn-ea"/>
              </a:rPr>
              <a:t>语义异构问题</a:t>
            </a:r>
            <a:endParaRPr lang="zh-CN" altLang="en-US" sz="3200">
              <a:latin typeface="宋体" charset="0"/>
              <a:ea typeface="宋体" charset="0"/>
              <a:cs typeface="宋体" charset="0"/>
            </a:endParaRPr>
          </a:p>
        </p:txBody>
      </p:sp>
      <p:pic>
        <p:nvPicPr>
          <p:cNvPr id="8" name="图片 7" descr="截屏2021-10-25 19.27.04"/>
          <p:cNvPicPr>
            <a:picLocks noChangeAspect="1"/>
          </p:cNvPicPr>
          <p:nvPr/>
        </p:nvPicPr>
        <p:blipFill>
          <a:blip r:embed="rId3"/>
          <a:stretch>
            <a:fillRect/>
          </a:stretch>
        </p:blipFill>
        <p:spPr>
          <a:xfrm>
            <a:off x="1067435" y="4477385"/>
            <a:ext cx="10057765" cy="1368425"/>
          </a:xfrm>
          <a:prstGeom prst="rect">
            <a:avLst/>
          </a:prstGeom>
        </p:spPr>
      </p:pic>
    </p:spTree>
  </p:cSld>
  <p:clrMapOvr>
    <a:masterClrMapping/>
  </p:clrMapOvr>
  <p:transition spd="med">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117</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2626360" cy="460375"/>
          </a:xfrm>
          <a:prstGeom prst="rect">
            <a:avLst/>
          </a:prstGeom>
          <a:noFill/>
        </p:spPr>
        <p:txBody>
          <a:bodyPr wrap="none" rtlCol="0">
            <a:spAutoFit/>
          </a:bodyPr>
          <a:lstStyle/>
          <a:p>
            <a:r>
              <a:rPr lang="zh-CN" altLang="en-US" sz="2400" b="1">
                <a:latin typeface="宋体" charset="0"/>
                <a:ea typeface="宋体" charset="0"/>
              </a:rPr>
              <a:t>本体匹配相关基础</a:t>
            </a:r>
          </a:p>
        </p:txBody>
      </p:sp>
      <p:pic>
        <p:nvPicPr>
          <p:cNvPr id="2" name="图片 1" descr="截屏2021-10-25 19.43.12"/>
          <p:cNvPicPr>
            <a:picLocks noChangeAspect="1"/>
          </p:cNvPicPr>
          <p:nvPr/>
        </p:nvPicPr>
        <p:blipFill>
          <a:blip r:embed="rId3"/>
          <a:stretch>
            <a:fillRect/>
          </a:stretch>
        </p:blipFill>
        <p:spPr>
          <a:xfrm>
            <a:off x="742950" y="1326515"/>
            <a:ext cx="5208270" cy="4636135"/>
          </a:xfrm>
          <a:prstGeom prst="rect">
            <a:avLst/>
          </a:prstGeom>
        </p:spPr>
      </p:pic>
      <p:sp>
        <p:nvSpPr>
          <p:cNvPr id="3" name="文本框 2"/>
          <p:cNvSpPr txBox="1"/>
          <p:nvPr/>
        </p:nvSpPr>
        <p:spPr>
          <a:xfrm>
            <a:off x="6431280" y="2090420"/>
            <a:ext cx="4613910" cy="2676525"/>
          </a:xfrm>
          <a:prstGeom prst="rect">
            <a:avLst/>
          </a:prstGeom>
          <a:noFill/>
        </p:spPr>
        <p:txBody>
          <a:bodyPr wrap="square" rtlCol="0">
            <a:spAutoFit/>
          </a:bodyPr>
          <a:lstStyle/>
          <a:p>
            <a:r>
              <a:rPr lang="en-US" altLang="zh-CN" sz="2400" b="1">
                <a:latin typeface="宋体" charset="0"/>
                <a:ea typeface="宋体" charset="0"/>
                <a:cs typeface="宋体" charset="0"/>
              </a:rPr>
              <a:t>O1/O2</a:t>
            </a:r>
            <a:r>
              <a:rPr lang="zh-CN" altLang="en-US" sz="2400">
                <a:latin typeface="宋体" charset="0"/>
                <a:ea typeface="宋体" charset="0"/>
                <a:cs typeface="宋体" charset="0"/>
              </a:rPr>
              <a:t>：本体</a:t>
            </a:r>
          </a:p>
          <a:p>
            <a:r>
              <a:rPr lang="zh-CN" altLang="en-US" sz="2400" b="1">
                <a:latin typeface="宋体" charset="0"/>
                <a:ea typeface="宋体" charset="0"/>
                <a:cs typeface="宋体" charset="0"/>
              </a:rPr>
              <a:t>蓝色箭头</a:t>
            </a:r>
            <a:r>
              <a:rPr lang="zh-CN" altLang="en-US" sz="2400">
                <a:latin typeface="宋体" charset="0"/>
                <a:ea typeface="宋体" charset="0"/>
                <a:cs typeface="宋体" charset="0"/>
              </a:rPr>
              <a:t>：对应关系</a:t>
            </a:r>
          </a:p>
          <a:p>
            <a:r>
              <a:rPr lang="zh-CN" altLang="en-US" sz="2400" b="1">
                <a:latin typeface="宋体" charset="0"/>
                <a:ea typeface="宋体" charset="0"/>
                <a:cs typeface="宋体" charset="0"/>
              </a:rPr>
              <a:t>黑色实线箭头</a:t>
            </a:r>
            <a:r>
              <a:rPr lang="zh-CN" altLang="en-US" sz="2400">
                <a:latin typeface="宋体" charset="0"/>
                <a:ea typeface="宋体" charset="0"/>
                <a:cs typeface="宋体" charset="0"/>
              </a:rPr>
              <a:t>：特例（子类）</a:t>
            </a:r>
          </a:p>
          <a:p>
            <a:r>
              <a:rPr lang="zh-CN" altLang="en-US" sz="2400" b="1">
                <a:latin typeface="宋体" charset="0"/>
                <a:ea typeface="宋体" charset="0"/>
                <a:cs typeface="宋体" charset="0"/>
              </a:rPr>
              <a:t>黑色虚线箭头</a:t>
            </a:r>
            <a:r>
              <a:rPr lang="zh-CN" altLang="en-US" sz="2400">
                <a:latin typeface="宋体" charset="0"/>
                <a:ea typeface="宋体" charset="0"/>
                <a:cs typeface="宋体" charset="0"/>
              </a:rPr>
              <a:t>：属性</a:t>
            </a:r>
          </a:p>
          <a:p>
            <a:endParaRPr lang="zh-CN" altLang="en-US" sz="2400">
              <a:latin typeface="宋体" charset="0"/>
              <a:ea typeface="宋体" charset="0"/>
              <a:cs typeface="宋体" charset="0"/>
            </a:endParaRPr>
          </a:p>
          <a:p>
            <a:r>
              <a:rPr lang="zh-CN" altLang="en-US" sz="2400" b="1">
                <a:latin typeface="宋体" charset="0"/>
                <a:ea typeface="宋体" charset="0"/>
                <a:cs typeface="宋体" charset="0"/>
              </a:rPr>
              <a:t>本体对齐类型</a:t>
            </a:r>
            <a:r>
              <a:rPr lang="zh-CN" altLang="en-US" sz="2400">
                <a:latin typeface="宋体" charset="0"/>
                <a:ea typeface="宋体" charset="0"/>
                <a:cs typeface="宋体" charset="0"/>
              </a:rPr>
              <a:t>：</a:t>
            </a:r>
            <a:r>
              <a:rPr lang="en-US" altLang="zh-CN" sz="2400">
                <a:latin typeface="宋体" charset="0"/>
                <a:ea typeface="宋体" charset="0"/>
                <a:cs typeface="宋体" charset="0"/>
              </a:rPr>
              <a:t>1:1 / 1:N / N:1 /  N:M</a:t>
            </a:r>
            <a:endParaRPr lang="zh-CN" sz="2400">
              <a:latin typeface="宋体" charset="0"/>
              <a:ea typeface="宋体" charset="0"/>
              <a:cs typeface="宋体" charset="0"/>
            </a:endParaRPr>
          </a:p>
        </p:txBody>
      </p:sp>
    </p:spTree>
  </p:cSld>
  <p:clrMapOvr>
    <a:masterClrMapping/>
  </p:clrMapOvr>
  <p:transition spd="med">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118</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2626360" cy="460375"/>
          </a:xfrm>
          <a:prstGeom prst="rect">
            <a:avLst/>
          </a:prstGeom>
          <a:noFill/>
        </p:spPr>
        <p:txBody>
          <a:bodyPr wrap="none" rtlCol="0">
            <a:spAutoFit/>
          </a:bodyPr>
          <a:lstStyle/>
          <a:p>
            <a:r>
              <a:rPr lang="zh-CN" altLang="en-US" sz="2400" b="1">
                <a:latin typeface="宋体" charset="0"/>
                <a:ea typeface="宋体" charset="0"/>
              </a:rPr>
              <a:t>本体匹配相关基础</a:t>
            </a:r>
          </a:p>
        </p:txBody>
      </p:sp>
      <p:pic>
        <p:nvPicPr>
          <p:cNvPr id="2" name="图片 1" descr="截屏2021-10-25 19.43.12"/>
          <p:cNvPicPr>
            <a:picLocks noChangeAspect="1"/>
          </p:cNvPicPr>
          <p:nvPr/>
        </p:nvPicPr>
        <p:blipFill>
          <a:blip r:embed="rId3"/>
          <a:stretch>
            <a:fillRect/>
          </a:stretch>
        </p:blipFill>
        <p:spPr>
          <a:xfrm>
            <a:off x="742950" y="1326515"/>
            <a:ext cx="5208270" cy="4636135"/>
          </a:xfrm>
          <a:prstGeom prst="rect">
            <a:avLst/>
          </a:prstGeom>
        </p:spPr>
      </p:pic>
      <p:pic>
        <p:nvPicPr>
          <p:cNvPr id="29" name="图片 28" descr="截屏2021-10-25 21.03.11"/>
          <p:cNvPicPr>
            <a:picLocks noChangeAspect="1"/>
          </p:cNvPicPr>
          <p:nvPr/>
        </p:nvPicPr>
        <p:blipFill>
          <a:blip r:embed="rId4"/>
          <a:stretch>
            <a:fillRect/>
          </a:stretch>
        </p:blipFill>
        <p:spPr>
          <a:xfrm>
            <a:off x="6271260" y="2005965"/>
            <a:ext cx="5295900" cy="3302000"/>
          </a:xfrm>
          <a:prstGeom prst="rect">
            <a:avLst/>
          </a:prstGeom>
        </p:spPr>
      </p:pic>
    </p:spTree>
  </p:cSld>
  <p:clrMapOvr>
    <a:masterClrMapping/>
  </p:clrMapOvr>
  <p:transition spd="med">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119</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近期本体匹配系统（截止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pic>
        <p:nvPicPr>
          <p:cNvPr id="12" name="图片 11" descr="截屏2021-10-25 20.48.28"/>
          <p:cNvPicPr>
            <a:picLocks noChangeAspect="1"/>
          </p:cNvPicPr>
          <p:nvPr/>
        </p:nvPicPr>
        <p:blipFill>
          <a:blip r:embed="rId3"/>
          <a:stretch>
            <a:fillRect/>
          </a:stretch>
        </p:blipFill>
        <p:spPr>
          <a:xfrm>
            <a:off x="1283970" y="1090295"/>
            <a:ext cx="9940925" cy="4832350"/>
          </a:xfrm>
          <a:prstGeom prst="rect">
            <a:avLst/>
          </a:prstGeom>
        </p:spPr>
      </p:pic>
    </p:spTree>
  </p:cSld>
  <p:clrMapOvr>
    <a:masterClrMapping/>
  </p:clrMapOvr>
  <p:transition spd="med">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12</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892412"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为什么需要知识融合</a:t>
            </a:r>
          </a:p>
        </p:txBody>
      </p:sp>
      <p:sp>
        <p:nvSpPr>
          <p:cNvPr id="3" name="文本框 2"/>
          <p:cNvSpPr txBox="1"/>
          <p:nvPr/>
        </p:nvSpPr>
        <p:spPr>
          <a:xfrm>
            <a:off x="924670" y="1281331"/>
            <a:ext cx="9257015" cy="3506986"/>
          </a:xfrm>
          <a:prstGeom prst="rect">
            <a:avLst/>
          </a:prstGeom>
          <a:noFill/>
        </p:spPr>
        <p:txBody>
          <a:bodyPr wrap="square" rtlCol="0">
            <a:spAutoFit/>
          </a:bodyPr>
          <a:lstStyle/>
          <a:p>
            <a:pPr>
              <a:lnSpc>
                <a:spcPct val="150000"/>
              </a:lnSpc>
            </a:pPr>
            <a:r>
              <a:rPr lang="zh-CN" altLang="en-US" sz="2400" b="1" dirty="0"/>
              <a:t>数据清洗</a:t>
            </a:r>
            <a:endParaRPr lang="en-US" altLang="zh-CN" sz="2400" b="1" dirty="0"/>
          </a:p>
          <a:p>
            <a:pPr marL="342900" indent="-342900">
              <a:lnSpc>
                <a:spcPct val="150000"/>
              </a:lnSpc>
              <a:buFont typeface="Wingdings" panose="05000000000000000000" pitchFamily="2" charset="2"/>
              <a:buChar char="ü"/>
            </a:pPr>
            <a:r>
              <a:rPr lang="zh-CN" altLang="en-US" sz="2400" dirty="0"/>
              <a:t>构建的知识库可能存在异构</a:t>
            </a:r>
            <a:endParaRPr lang="en-US" altLang="zh-CN" sz="2400" dirty="0"/>
          </a:p>
          <a:p>
            <a:pPr marL="342900" indent="-342900">
              <a:lnSpc>
                <a:spcPct val="150000"/>
              </a:lnSpc>
              <a:buFont typeface="Wingdings" panose="05000000000000000000" pitchFamily="2" charset="2"/>
              <a:buChar char="ü"/>
            </a:pPr>
            <a:r>
              <a:rPr lang="zh-CN" altLang="en-US" sz="2400" dirty="0"/>
              <a:t>知识融合是知识图谱应用中的重要预处理步骤</a:t>
            </a:r>
            <a:endParaRPr lang="en-US" altLang="zh-CN" sz="2400" dirty="0"/>
          </a:p>
          <a:p>
            <a:pPr>
              <a:lnSpc>
                <a:spcPct val="150000"/>
              </a:lnSpc>
              <a:spcBef>
                <a:spcPts val="1200"/>
              </a:spcBef>
            </a:pPr>
            <a:r>
              <a:rPr lang="zh-CN" altLang="en-US" sz="2400" b="1" dirty="0"/>
              <a:t>数据集成</a:t>
            </a:r>
            <a:endParaRPr lang="en-US" altLang="zh-CN" sz="2400" b="1" dirty="0"/>
          </a:p>
          <a:p>
            <a:pPr marL="342900" indent="-342900">
              <a:lnSpc>
                <a:spcPct val="150000"/>
              </a:lnSpc>
              <a:buFont typeface="Wingdings" panose="05000000000000000000" pitchFamily="2" charset="2"/>
              <a:buChar char="ü"/>
            </a:pPr>
            <a:r>
              <a:rPr lang="zh-CN" altLang="en-US" sz="2400" dirty="0"/>
              <a:t>需要同时利用或融合多个不同来源的知识图谱</a:t>
            </a:r>
            <a:endParaRPr lang="en-US" altLang="zh-CN" sz="2400" dirty="0"/>
          </a:p>
          <a:p>
            <a:pPr marL="342900" indent="-342900">
              <a:lnSpc>
                <a:spcPct val="150000"/>
              </a:lnSpc>
              <a:buFont typeface="Wingdings" panose="05000000000000000000" pitchFamily="2" charset="2"/>
              <a:buChar char="ü"/>
            </a:pPr>
            <a:r>
              <a:rPr lang="zh-CN" altLang="en-US" sz="2400" dirty="0"/>
              <a:t>不同源的知识图谱可能存在重叠的知识</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50" y="1339551"/>
            <a:ext cx="588623" cy="588623"/>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50" y="3137528"/>
            <a:ext cx="588623" cy="588623"/>
          </a:xfrm>
          <a:prstGeom prst="rect">
            <a:avLst/>
          </a:prstGeom>
        </p:spPr>
      </p:pic>
    </p:spTree>
  </p:cSld>
  <p:clrMapOvr>
    <a:masterClrMapping/>
  </p:clrMapOvr>
  <p:transition spd="med">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120</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近期本体匹配系统（截止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7" name="文本框 6"/>
          <p:cNvSpPr txBox="1"/>
          <p:nvPr/>
        </p:nvSpPr>
        <p:spPr>
          <a:xfrm>
            <a:off x="1541145" y="1721485"/>
            <a:ext cx="9109710" cy="3415030"/>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系统需要通用匹配器的发展</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大多数系统都宣称自己可以有效处理大规模本体</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大多数系统都只能实现</a:t>
            </a:r>
            <a:r>
              <a:rPr lang="en-US" altLang="zh-CN" sz="2400">
                <a:latin typeface="宋体" charset="0"/>
                <a:ea typeface="宋体" charset="0"/>
                <a:cs typeface="宋体" charset="0"/>
              </a:rPr>
              <a:t>1:1</a:t>
            </a:r>
            <a:r>
              <a:rPr lang="zh-CN" altLang="en-US" sz="2400">
                <a:latin typeface="宋体" charset="0"/>
                <a:ea typeface="宋体" charset="0"/>
                <a:cs typeface="宋体" charset="0"/>
              </a:rPr>
              <a:t>比对，少数可以进行</a:t>
            </a:r>
            <a:r>
              <a:rPr lang="en-US" altLang="zh-CN" sz="2400">
                <a:latin typeface="宋体" charset="0"/>
                <a:ea typeface="宋体" charset="0"/>
                <a:cs typeface="宋体" charset="0"/>
              </a:rPr>
              <a:t>N:M</a:t>
            </a:r>
            <a:r>
              <a:rPr lang="zh-CN" altLang="en-US" sz="2400">
                <a:latin typeface="宋体" charset="0"/>
                <a:ea typeface="宋体" charset="0"/>
                <a:cs typeface="宋体" charset="0"/>
              </a:rPr>
              <a:t>比对</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多数系统没有配备图形用户界面</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多数系统通过组合和拓展已知匹配方法进行匹配，而非发明根本性的新方法</a:t>
            </a:r>
          </a:p>
        </p:txBody>
      </p:sp>
    </p:spTree>
  </p:cSld>
  <p:clrMapOvr>
    <a:masterClrMapping/>
  </p:clrMapOvr>
  <p:transition spd="med">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121</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近期本体匹配系统（截止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3" name="文本框 2"/>
          <p:cNvSpPr txBox="1"/>
          <p:nvPr/>
        </p:nvSpPr>
        <p:spPr>
          <a:xfrm>
            <a:off x="1634490" y="2552065"/>
            <a:ext cx="9109710" cy="1753235"/>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en-US" altLang="zh-CN" sz="2400" b="1">
                <a:latin typeface="宋体" charset="0"/>
                <a:ea typeface="宋体" charset="0"/>
                <a:cs typeface="宋体" charset="0"/>
              </a:rPr>
              <a:t>OAEI</a:t>
            </a:r>
            <a:r>
              <a:rPr lang="en-US" altLang="zh-CN" sz="2400">
                <a:latin typeface="宋体" charset="0"/>
                <a:ea typeface="宋体" charset="0"/>
                <a:cs typeface="宋体" charset="0"/>
              </a:rPr>
              <a:t>(Ontology Alignment Evaluation Initiative)</a:t>
            </a:r>
            <a:r>
              <a:rPr lang="en-US" altLang="zh-CN" sz="2400" b="1">
                <a:latin typeface="宋体" charset="0"/>
                <a:ea typeface="宋体" charset="0"/>
                <a:cs typeface="宋体" charset="0"/>
              </a:rPr>
              <a:t>本体对齐评估倡议</a:t>
            </a:r>
            <a:endParaRPr lang="en-US" altLang="zh-CN" sz="2400">
              <a:latin typeface="宋体" charset="0"/>
              <a:ea typeface="宋体" charset="0"/>
              <a:cs typeface="宋体" charset="0"/>
            </a:endParaRPr>
          </a:p>
          <a:p>
            <a:pPr indent="609600" fontAlgn="auto">
              <a:lnSpc>
                <a:spcPct val="150000"/>
              </a:lnSpc>
              <a:buFont typeface="Arial" panose="020B0604020202090204" pitchFamily="34" charset="0"/>
              <a:buNone/>
              <a:extLst>
                <a:ext uri="{35155182-B16C-46BC-9424-99874614C6A1}">
                  <wpsdc:indentchars xmlns="" xmlns:wpsdc="http://www.wps.cn/officeDocument/2017/drawingmlCustomData" val="200" checksum="4158780845"/>
                </a:ext>
              </a:extLst>
            </a:pPr>
            <a:r>
              <a:rPr lang="en-US" altLang="zh-CN" sz="2400">
                <a:latin typeface="宋体" charset="0"/>
                <a:ea typeface="宋体" charset="0"/>
                <a:cs typeface="宋体" charset="0"/>
              </a:rPr>
              <a:t>OAEI是一项协调的国际倡议，组织了越来越多的匹配系统的年度评估。</a:t>
            </a:r>
            <a:endParaRPr lang="zh-CN" altLang="en-US" sz="2400">
              <a:latin typeface="宋体" charset="0"/>
              <a:ea typeface="宋体" charset="0"/>
              <a:cs typeface="宋体" charset="0"/>
            </a:endParaRPr>
          </a:p>
        </p:txBody>
      </p:sp>
    </p:spTree>
  </p:cSld>
  <p:clrMapOvr>
    <a:masterClrMapping/>
  </p:clrMapOvr>
  <p:transition spd="med">
    <p:cu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122</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近期本体匹配系统（截止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3" name="文本框 2"/>
          <p:cNvSpPr txBox="1"/>
          <p:nvPr/>
        </p:nvSpPr>
        <p:spPr>
          <a:xfrm>
            <a:off x="1541145" y="1721485"/>
            <a:ext cx="9109710" cy="1198880"/>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根据</a:t>
            </a:r>
            <a:r>
              <a:rPr lang="en-US" altLang="zh-CN" sz="2400">
                <a:latin typeface="宋体" charset="0"/>
                <a:ea typeface="宋体" charset="0"/>
                <a:cs typeface="宋体" charset="0"/>
              </a:rPr>
              <a:t>2004</a:t>
            </a:r>
            <a:r>
              <a:rPr lang="zh-CN" altLang="en-US" sz="2400">
                <a:latin typeface="宋体" charset="0"/>
                <a:ea typeface="宋体" charset="0"/>
                <a:cs typeface="宋体" charset="0"/>
              </a:rPr>
              <a:t>年到</a:t>
            </a:r>
            <a:r>
              <a:rPr lang="en-US" altLang="zh-CN" sz="2400">
                <a:latin typeface="宋体" charset="0"/>
                <a:ea typeface="宋体" charset="0"/>
                <a:cs typeface="宋体" charset="0"/>
              </a:rPr>
              <a:t>2010</a:t>
            </a:r>
            <a:r>
              <a:rPr lang="zh-CN" altLang="en-US" sz="2400">
                <a:latin typeface="宋体" charset="0"/>
                <a:ea typeface="宋体" charset="0"/>
                <a:cs typeface="宋体" charset="0"/>
              </a:rPr>
              <a:t>年这些系统对于</a:t>
            </a:r>
            <a:r>
              <a:rPr lang="en-US" altLang="zh-CN" sz="2400">
                <a:latin typeface="宋体" charset="0"/>
                <a:ea typeface="宋体" charset="0"/>
                <a:cs typeface="宋体" charset="0"/>
              </a:rPr>
              <a:t>OAEI</a:t>
            </a:r>
            <a:r>
              <a:rPr lang="zh-CN" altLang="en-US" sz="2400">
                <a:latin typeface="宋体" charset="0"/>
                <a:ea typeface="宋体" charset="0"/>
                <a:cs typeface="宋体" charset="0"/>
              </a:rPr>
              <a:t>中三个早期测试用例的匹配结果</a:t>
            </a:r>
          </a:p>
        </p:txBody>
      </p:sp>
      <p:pic>
        <p:nvPicPr>
          <p:cNvPr id="6" name="图片 5" descr="截屏2021-10-26 00.22.05"/>
          <p:cNvPicPr>
            <a:picLocks noChangeAspect="1"/>
          </p:cNvPicPr>
          <p:nvPr/>
        </p:nvPicPr>
        <p:blipFill>
          <a:blip r:embed="rId3"/>
          <a:stretch>
            <a:fillRect/>
          </a:stretch>
        </p:blipFill>
        <p:spPr>
          <a:xfrm>
            <a:off x="902335" y="2920365"/>
            <a:ext cx="10387965" cy="2484120"/>
          </a:xfrm>
          <a:prstGeom prst="rect">
            <a:avLst/>
          </a:prstGeom>
        </p:spPr>
      </p:pic>
    </p:spTree>
  </p:cSld>
  <p:clrMapOvr>
    <a:masterClrMapping/>
  </p:clrMapOvr>
  <p:transition spd="med">
    <p:cu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123</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近期本体匹配系统（截止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2" name="文本框 1"/>
          <p:cNvSpPr txBox="1"/>
          <p:nvPr/>
        </p:nvSpPr>
        <p:spPr>
          <a:xfrm>
            <a:off x="1541145" y="1721485"/>
            <a:ext cx="9109710" cy="3969385"/>
          </a:xfrm>
          <a:prstGeom prst="rect">
            <a:avLst/>
          </a:prstGeom>
          <a:noFill/>
        </p:spPr>
        <p:txBody>
          <a:bodyPr wrap="square" rtlCol="0">
            <a:spAutoFit/>
          </a:bodyPr>
          <a:lstStyle/>
          <a:p>
            <a:pPr indent="0" fontAlgn="auto">
              <a:lnSpc>
                <a:spcPct val="150000"/>
              </a:lnSpc>
              <a:buFont typeface="Arial" panose="020B0604020202090204" pitchFamily="34" charset="0"/>
              <a:buNone/>
            </a:pPr>
            <a:r>
              <a:rPr lang="zh-CN" sz="2400">
                <a:latin typeface="宋体" charset="0"/>
                <a:ea typeface="宋体" charset="0"/>
                <a:cs typeface="宋体" charset="0"/>
              </a:rPr>
              <a:t>结论</a:t>
            </a:r>
            <a:r>
              <a:rPr lang="zh-CN" sz="2400" b="1">
                <a:latin typeface="宋体" charset="0"/>
                <a:ea typeface="宋体" charset="0"/>
                <a:cs typeface="宋体" charset="0"/>
              </a:rPr>
              <a:t>：</a:t>
            </a:r>
          </a:p>
          <a:p>
            <a:pPr marL="342900" indent="-342900" fontAlgn="auto">
              <a:lnSpc>
                <a:spcPct val="150000"/>
              </a:lnSpc>
              <a:buFont typeface="Arial" panose="020B0604020202090204" pitchFamily="34" charset="0"/>
              <a:buChar char="•"/>
            </a:pPr>
            <a:r>
              <a:rPr lang="zh-CN" sz="2400">
                <a:latin typeface="宋体" charset="0"/>
                <a:ea typeface="宋体" charset="0"/>
                <a:cs typeface="宋体" charset="0"/>
              </a:rPr>
              <a:t>多年来，单个系统在相同的测试用例上不断改进。</a:t>
            </a:r>
          </a:p>
          <a:p>
            <a:pPr marL="342900" indent="-342900" fontAlgn="auto">
              <a:lnSpc>
                <a:spcPct val="150000"/>
              </a:lnSpc>
              <a:buFont typeface="Arial" panose="020B0604020202090204" pitchFamily="34" charset="0"/>
              <a:buChar char="•"/>
            </a:pPr>
            <a:r>
              <a:rPr lang="zh-CN" sz="2400">
                <a:latin typeface="宋体" charset="0"/>
                <a:ea typeface="宋体" charset="0"/>
                <a:cs typeface="宋体" charset="0"/>
              </a:rPr>
              <a:t>一般来说，系统不会以牺牲另一项任务为代价实现一项任务的更好匹配质量。</a:t>
            </a:r>
          </a:p>
          <a:p>
            <a:pPr marL="342900" indent="-342900" fontAlgn="auto">
              <a:lnSpc>
                <a:spcPct val="150000"/>
              </a:lnSpc>
              <a:buFont typeface="Arial" panose="020B0604020202090204" pitchFamily="34" charset="0"/>
              <a:buChar char="•"/>
            </a:pPr>
            <a:r>
              <a:rPr lang="zh-CN" sz="2400">
                <a:latin typeface="宋体" charset="0"/>
                <a:ea typeface="宋体" charset="0"/>
                <a:cs typeface="宋体" charset="0"/>
              </a:rPr>
              <a:t>各个系统对于测试用例的总体平均改进提高了</a:t>
            </a:r>
            <a:r>
              <a:rPr lang="en-US" altLang="zh-CN" sz="2400">
                <a:latin typeface="宋体" charset="0"/>
                <a:ea typeface="宋体" charset="0"/>
                <a:cs typeface="宋体" charset="0"/>
              </a:rPr>
              <a:t>28</a:t>
            </a:r>
            <a:r>
              <a:rPr lang="zh-CN" altLang="en-US" sz="2400">
                <a:latin typeface="宋体" charset="0"/>
                <a:ea typeface="宋体" charset="0"/>
                <a:cs typeface="宋体" charset="0"/>
              </a:rPr>
              <a:t>个百分点。</a:t>
            </a:r>
          </a:p>
          <a:p>
            <a:pPr marL="342900" indent="-342900" fontAlgn="auto">
              <a:lnSpc>
                <a:spcPct val="150000"/>
              </a:lnSpc>
              <a:buFont typeface="Arial" panose="020B0604020202090204" pitchFamily="34" charset="0"/>
              <a:buChar char="•"/>
            </a:pPr>
            <a:endParaRPr lang="zh-CN" altLang="en-US" sz="2400">
              <a:latin typeface="宋体" charset="0"/>
              <a:ea typeface="宋体" charset="0"/>
              <a:cs typeface="宋体" charset="0"/>
            </a:endParaRPr>
          </a:p>
          <a:p>
            <a:pPr indent="0" fontAlgn="auto">
              <a:lnSpc>
                <a:spcPct val="150000"/>
              </a:lnSpc>
              <a:buFont typeface="Arial" panose="020B0604020202090204" pitchFamily="34" charset="0"/>
              <a:buNone/>
            </a:pPr>
            <a:r>
              <a:rPr lang="zh-CN" altLang="en-US" sz="2400">
                <a:latin typeface="宋体" charset="0"/>
                <a:ea typeface="宋体" charset="0"/>
                <a:cs typeface="宋体" charset="0"/>
              </a:rPr>
              <a:t>总体来说，</a:t>
            </a:r>
            <a:r>
              <a:rPr lang="zh-CN" altLang="en-US" sz="2400">
                <a:solidFill>
                  <a:srgbClr val="FF0000"/>
                </a:solidFill>
                <a:latin typeface="宋体" charset="0"/>
                <a:ea typeface="宋体" charset="0"/>
                <a:cs typeface="宋体" charset="0"/>
              </a:rPr>
              <a:t>有效性</a:t>
            </a:r>
            <a:r>
              <a:rPr lang="zh-CN" altLang="en-US" sz="2400">
                <a:latin typeface="宋体" charset="0"/>
                <a:ea typeface="宋体" charset="0"/>
                <a:cs typeface="宋体" charset="0"/>
              </a:rPr>
              <a:t>和</a:t>
            </a:r>
            <a:r>
              <a:rPr lang="zh-CN" altLang="en-US" sz="2400">
                <a:solidFill>
                  <a:srgbClr val="FF0000"/>
                </a:solidFill>
                <a:latin typeface="宋体" charset="0"/>
                <a:ea typeface="宋体" charset="0"/>
                <a:cs typeface="宋体" charset="0"/>
              </a:rPr>
              <a:t>效率</a:t>
            </a:r>
            <a:r>
              <a:rPr lang="zh-CN" altLang="en-US" sz="2400">
                <a:latin typeface="宋体" charset="0"/>
                <a:ea typeface="宋体" charset="0"/>
                <a:cs typeface="宋体" charset="0"/>
              </a:rPr>
              <a:t>方面本体匹配系统得到可衡量的进步。</a:t>
            </a:r>
          </a:p>
        </p:txBody>
      </p:sp>
    </p:spTree>
  </p:cSld>
  <p:clrMapOvr>
    <a:masterClrMapping/>
  </p:clrMapOvr>
  <p:transition spd="med">
    <p:cu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124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近期本体匹配挑战（截止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681" y="2316766"/>
            <a:ext cx="6203950" cy="3130550"/>
          </a:xfrm>
          <a:prstGeom prst="rect">
            <a:avLst/>
          </a:prstGeom>
        </p:spPr>
      </p:pic>
      <p:sp>
        <p:nvSpPr>
          <p:cNvPr id="6" name="文本框 5"/>
          <p:cNvSpPr txBox="1"/>
          <p:nvPr/>
        </p:nvSpPr>
        <p:spPr>
          <a:xfrm>
            <a:off x="1541145" y="1721485"/>
            <a:ext cx="9109710" cy="645160"/>
          </a:xfrm>
          <a:prstGeom prst="rect">
            <a:avLst/>
          </a:prstGeom>
          <a:noFill/>
        </p:spPr>
        <p:txBody>
          <a:bodyPr wrap="square" rtlCol="0">
            <a:spAutoFit/>
          </a:bodyPr>
          <a:lstStyle/>
          <a:p>
            <a:pPr indent="0" fontAlgn="auto">
              <a:lnSpc>
                <a:spcPct val="150000"/>
              </a:lnSpc>
              <a:buFont typeface="Arial" panose="020B0604020202090204" pitchFamily="34" charset="0"/>
              <a:buNone/>
            </a:pPr>
            <a:r>
              <a:rPr lang="zh-CN" altLang="en-US" sz="2400">
                <a:sym typeface="+mn-ea"/>
              </a:rPr>
              <a:t>大规模本体匹配问题：</a:t>
            </a:r>
            <a:endParaRPr lang="zh-CN" altLang="en-US" sz="2400">
              <a:latin typeface="宋体" charset="0"/>
              <a:ea typeface="宋体" charset="0"/>
              <a:cs typeface="宋体" charset="0"/>
            </a:endParaRPr>
          </a:p>
        </p:txBody>
      </p:sp>
    </p:spTree>
  </p:cSld>
  <p:clrMapOvr>
    <a:masterClrMapping/>
  </p:clrMapOvr>
  <p:transition spd="med">
    <p:cu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125</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近期本体匹配挑战（截止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2" name="文本框 1"/>
          <p:cNvSpPr txBox="1"/>
          <p:nvPr/>
        </p:nvSpPr>
        <p:spPr>
          <a:xfrm>
            <a:off x="663575" y="2275205"/>
            <a:ext cx="5998210" cy="2306955"/>
          </a:xfrm>
          <a:prstGeom prst="rect">
            <a:avLst/>
          </a:prstGeom>
          <a:noFill/>
        </p:spPr>
        <p:txBody>
          <a:bodyPr wrap="square" rtlCol="0">
            <a:spAutoFit/>
          </a:bodyPr>
          <a:lstStyle/>
          <a:p>
            <a:pPr indent="0" fontAlgn="auto">
              <a:lnSpc>
                <a:spcPct val="150000"/>
              </a:lnSpc>
              <a:buFont typeface="Arial" panose="020B0604020202090204" pitchFamily="34" charset="0"/>
              <a:buNone/>
            </a:pPr>
            <a:r>
              <a:rPr lang="zh-CN" altLang="en-US" sz="2400">
                <a:latin typeface="宋体" charset="0"/>
                <a:ea typeface="宋体" charset="0"/>
                <a:cs typeface="宋体" charset="0"/>
              </a:rPr>
              <a:t>匹配技术的效率问题：</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匹配过程中用户不能等待系统响应太久</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系统响应过程中内存有限</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主存储器的使用情况</a:t>
            </a:r>
          </a:p>
        </p:txBody>
      </p:sp>
      <p:sp>
        <p:nvSpPr>
          <p:cNvPr id="3" name="文本框 2"/>
          <p:cNvSpPr txBox="1"/>
          <p:nvPr/>
        </p:nvSpPr>
        <p:spPr>
          <a:xfrm>
            <a:off x="6661785" y="1721485"/>
            <a:ext cx="4881880" cy="3415030"/>
          </a:xfrm>
          <a:prstGeom prst="rect">
            <a:avLst/>
          </a:prstGeom>
          <a:noFill/>
        </p:spPr>
        <p:txBody>
          <a:bodyPr wrap="square" rtlCol="0">
            <a:spAutoFit/>
          </a:bodyPr>
          <a:lstStyle/>
          <a:p>
            <a:pPr indent="0" fontAlgn="auto">
              <a:lnSpc>
                <a:spcPct val="150000"/>
              </a:lnSpc>
              <a:buFont typeface="Arial" panose="020B0604020202090204" pitchFamily="34" charset="0"/>
              <a:buNone/>
            </a:pPr>
            <a:r>
              <a:rPr lang="zh-CN" altLang="en-US" sz="2400">
                <a:latin typeface="宋体" charset="0"/>
                <a:ea typeface="宋体" charset="0"/>
                <a:cs typeface="宋体" charset="0"/>
              </a:rPr>
              <a:t>效率问题解决策略：</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匹配任务的并行化</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在具有可用计算资源的对等节点上分配匹配任务</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本体模块化</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优化现有经验或方法</a:t>
            </a:r>
          </a:p>
        </p:txBody>
      </p:sp>
    </p:spTree>
  </p:cSld>
  <p:clrMapOvr>
    <a:masterClrMapping/>
  </p:clrMapOvr>
  <p:transition spd="med">
    <p:cu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126</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近期本体匹配挑战（截止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2" name="文本框 1"/>
          <p:cNvSpPr txBox="1"/>
          <p:nvPr/>
        </p:nvSpPr>
        <p:spPr>
          <a:xfrm>
            <a:off x="1185545" y="1654810"/>
            <a:ext cx="8324215" cy="460375"/>
          </a:xfrm>
          <a:prstGeom prst="rect">
            <a:avLst/>
          </a:prstGeom>
          <a:noFill/>
        </p:spPr>
        <p:txBody>
          <a:bodyPr wrap="none" rtlCol="0">
            <a:spAutoFit/>
          </a:bodyPr>
          <a:lstStyle/>
          <a:p>
            <a:r>
              <a:rPr lang="en-US" altLang="zh-CN" sz="2400"/>
              <a:t>Matching large ontologies : A divide-and-conquer approach</a:t>
            </a:r>
          </a:p>
        </p:txBody>
      </p:sp>
      <p:pic>
        <p:nvPicPr>
          <p:cNvPr id="3" name="图片 2" descr="截屏2021-10-26 13.23.08"/>
          <p:cNvPicPr>
            <a:picLocks noChangeAspect="1"/>
          </p:cNvPicPr>
          <p:nvPr/>
        </p:nvPicPr>
        <p:blipFill>
          <a:blip r:embed="rId3"/>
          <a:stretch>
            <a:fillRect/>
          </a:stretch>
        </p:blipFill>
        <p:spPr>
          <a:xfrm>
            <a:off x="2717165" y="2604135"/>
            <a:ext cx="6757035" cy="2755900"/>
          </a:xfrm>
          <a:prstGeom prst="rect">
            <a:avLst/>
          </a:prstGeom>
        </p:spPr>
      </p:pic>
    </p:spTree>
  </p:cSld>
  <p:clrMapOvr>
    <a:masterClrMapping/>
  </p:clrMapOvr>
  <p:transition spd="med">
    <p:cu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127</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近期本体匹配挑战（截止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pic>
        <p:nvPicPr>
          <p:cNvPr id="3" name="图片 2" descr="截屏2021-10-26 16.12.43"/>
          <p:cNvPicPr>
            <a:picLocks noChangeAspect="1"/>
          </p:cNvPicPr>
          <p:nvPr/>
        </p:nvPicPr>
        <p:blipFill>
          <a:blip r:embed="rId3"/>
          <a:stretch>
            <a:fillRect/>
          </a:stretch>
        </p:blipFill>
        <p:spPr>
          <a:xfrm>
            <a:off x="2207260" y="1225550"/>
            <a:ext cx="7778115" cy="4953635"/>
          </a:xfrm>
          <a:prstGeom prst="rect">
            <a:avLst/>
          </a:prstGeom>
        </p:spPr>
      </p:pic>
    </p:spTree>
  </p:cSld>
  <p:clrMapOvr>
    <a:masterClrMapping/>
  </p:clrMapOvr>
  <p:transition spd="med">
    <p:cu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128</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近期本体匹配挑战（截止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pic>
        <p:nvPicPr>
          <p:cNvPr id="8" name="图片 7" descr="截屏2021-10-26 14.41.34"/>
          <p:cNvPicPr>
            <a:picLocks noChangeAspect="1"/>
          </p:cNvPicPr>
          <p:nvPr/>
        </p:nvPicPr>
        <p:blipFill>
          <a:blip r:embed="rId3"/>
          <a:stretch>
            <a:fillRect/>
          </a:stretch>
        </p:blipFill>
        <p:spPr>
          <a:xfrm>
            <a:off x="5708650" y="2089785"/>
            <a:ext cx="6077585" cy="2945130"/>
          </a:xfrm>
          <a:prstGeom prst="rect">
            <a:avLst/>
          </a:prstGeom>
        </p:spPr>
      </p:pic>
      <p:pic>
        <p:nvPicPr>
          <p:cNvPr id="9" name="图片 8" descr="截屏2021-10-26 14.43.02"/>
          <p:cNvPicPr>
            <a:picLocks noChangeAspect="1"/>
          </p:cNvPicPr>
          <p:nvPr/>
        </p:nvPicPr>
        <p:blipFill>
          <a:blip r:embed="rId4"/>
          <a:stretch>
            <a:fillRect/>
          </a:stretch>
        </p:blipFill>
        <p:spPr>
          <a:xfrm>
            <a:off x="663575" y="3907790"/>
            <a:ext cx="5219700" cy="2171700"/>
          </a:xfrm>
          <a:prstGeom prst="rect">
            <a:avLst/>
          </a:prstGeom>
        </p:spPr>
      </p:pic>
      <p:pic>
        <p:nvPicPr>
          <p:cNvPr id="2" name="图片 1" descr="截屏2021-10-26 16.12.58"/>
          <p:cNvPicPr>
            <a:picLocks noChangeAspect="1"/>
          </p:cNvPicPr>
          <p:nvPr/>
        </p:nvPicPr>
        <p:blipFill>
          <a:blip r:embed="rId5"/>
          <a:stretch>
            <a:fillRect/>
          </a:stretch>
        </p:blipFill>
        <p:spPr>
          <a:xfrm>
            <a:off x="104775" y="1495425"/>
            <a:ext cx="5883275" cy="2412365"/>
          </a:xfrm>
          <a:prstGeom prst="rect">
            <a:avLst/>
          </a:prstGeom>
        </p:spPr>
      </p:pic>
    </p:spTree>
  </p:cSld>
  <p:clrMapOvr>
    <a:masterClrMapping/>
  </p:clrMapOvr>
  <p:transition spd="med">
    <p:cu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129</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近期本体匹配挑战（截止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6" name="文本框 5"/>
          <p:cNvSpPr txBox="1"/>
          <p:nvPr/>
        </p:nvSpPr>
        <p:spPr>
          <a:xfrm>
            <a:off x="1541145" y="1721485"/>
            <a:ext cx="9109710" cy="1753235"/>
          </a:xfrm>
          <a:prstGeom prst="rect">
            <a:avLst/>
          </a:prstGeom>
          <a:noFill/>
        </p:spPr>
        <p:txBody>
          <a:bodyPr wrap="square" rtlCol="0">
            <a:spAutoFit/>
          </a:bodyPr>
          <a:lstStyle/>
          <a:p>
            <a:pPr indent="0" fontAlgn="auto">
              <a:lnSpc>
                <a:spcPct val="150000"/>
              </a:lnSpc>
              <a:buFont typeface="Arial" panose="020B0604020202090204" pitchFamily="34" charset="0"/>
              <a:buNone/>
            </a:pPr>
            <a:r>
              <a:rPr lang="zh-CN" altLang="en-US" sz="2400">
                <a:sym typeface="+mn-ea"/>
              </a:rPr>
              <a:t>与背景知识匹配问题：</a:t>
            </a:r>
          </a:p>
          <a:p>
            <a:pPr indent="609600" fontAlgn="auto">
              <a:lnSpc>
                <a:spcPct val="150000"/>
              </a:lnSpc>
              <a:buFont typeface="Arial" panose="020B0604020202090204" pitchFamily="34" charset="0"/>
              <a:buNone/>
              <a:extLst>
                <a:ext uri="{35155182-B16C-46BC-9424-99874614C6A1}">
                  <wpsdc:indentchars xmlns="" xmlns:wpsdc="http://www.wps.cn/officeDocument/2017/drawingmlCustomData" val="200" checksum="4158780845"/>
                </a:ext>
              </a:extLst>
            </a:pPr>
            <a:r>
              <a:rPr lang="zh-CN" altLang="en-US" sz="2400">
                <a:latin typeface="宋体" charset="0"/>
                <a:ea typeface="宋体" charset="0"/>
                <a:cs typeface="宋体" charset="0"/>
              </a:rPr>
              <a:t>本体是在特定的上下文中被设计的，具有一些背景知识，但是这些背景知识通常不会成为最终本体规范的一部分。</a:t>
            </a:r>
          </a:p>
        </p:txBody>
      </p:sp>
      <p:pic>
        <p:nvPicPr>
          <p:cNvPr id="11" name="图片 10" descr="截屏2021-10-26 11.31.24"/>
          <p:cNvPicPr>
            <a:picLocks noChangeAspect="1"/>
          </p:cNvPicPr>
          <p:nvPr/>
        </p:nvPicPr>
        <p:blipFill>
          <a:blip r:embed="rId3"/>
          <a:stretch>
            <a:fillRect/>
          </a:stretch>
        </p:blipFill>
        <p:spPr>
          <a:xfrm>
            <a:off x="3909060" y="3474720"/>
            <a:ext cx="4373880" cy="2435225"/>
          </a:xfrm>
          <a:prstGeom prst="rect">
            <a:avLst/>
          </a:prstGeom>
        </p:spPr>
      </p:pic>
    </p:spTree>
  </p:cSld>
  <p:clrMapOvr>
    <a:masterClrMapping/>
  </p:clrMapOvr>
  <p:transition spd="med">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13</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892412"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为什么需要知识融合</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816" y="1144624"/>
            <a:ext cx="9945385" cy="4999463"/>
          </a:xfrm>
          <a:prstGeom prst="rect">
            <a:avLst/>
          </a:prstGeom>
        </p:spPr>
      </p:pic>
      <p:sp>
        <p:nvSpPr>
          <p:cNvPr id="7" name="文本框 6"/>
          <p:cNvSpPr txBox="1"/>
          <p:nvPr/>
        </p:nvSpPr>
        <p:spPr>
          <a:xfrm>
            <a:off x="0" y="5667187"/>
            <a:ext cx="9450023" cy="646331"/>
          </a:xfrm>
          <a:prstGeom prst="rect">
            <a:avLst/>
          </a:prstGeom>
          <a:noFill/>
        </p:spPr>
        <p:txBody>
          <a:bodyPr wrap="none" rtlCol="0">
            <a:spAutoFit/>
          </a:bodyPr>
          <a:lstStyle/>
          <a:p>
            <a:r>
              <a:rPr lang="zh-CN" altLang="en-US" sz="3600" b="1" dirty="0">
                <a:solidFill>
                  <a:srgbClr val="FF0000"/>
                </a:solidFill>
              </a:rPr>
              <a:t>知识图谱构建和应用需要融合不同来源的数据</a:t>
            </a: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130</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近期本体匹配挑战（截止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6" name="文本框 5"/>
          <p:cNvSpPr txBox="1"/>
          <p:nvPr/>
        </p:nvSpPr>
        <p:spPr>
          <a:xfrm>
            <a:off x="1541145" y="1998345"/>
            <a:ext cx="9109710" cy="2861310"/>
          </a:xfrm>
          <a:prstGeom prst="rect">
            <a:avLst/>
          </a:prstGeom>
          <a:noFill/>
        </p:spPr>
        <p:txBody>
          <a:bodyPr wrap="square" rtlCol="0">
            <a:spAutoFit/>
          </a:bodyPr>
          <a:lstStyle/>
          <a:p>
            <a:pPr indent="0" fontAlgn="auto">
              <a:lnSpc>
                <a:spcPct val="150000"/>
              </a:lnSpc>
              <a:buFont typeface="Arial" panose="020B0604020202090204" pitchFamily="34" charset="0"/>
              <a:buNone/>
            </a:pPr>
            <a:r>
              <a:rPr lang="zh-CN" altLang="en-US" sz="2400">
                <a:sym typeface="+mn-ea"/>
              </a:rPr>
              <a:t>与背景知识匹配问题（解决）：</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在匹配之前手动声明缺失的公理</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使用网络作为背景知识（使用链接数据或者搜索引擎加权数据）</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使用领域内特定的语料库</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使用领域特定的本体</a:t>
            </a:r>
          </a:p>
        </p:txBody>
      </p:sp>
    </p:spTree>
  </p:cSld>
  <p:clrMapOvr>
    <a:masterClrMapping/>
  </p:clrMapOvr>
  <p:transition spd="med">
    <p:cu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131</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近期本体匹配挑战（截止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6" name="文本框 5"/>
          <p:cNvSpPr txBox="1"/>
          <p:nvPr/>
        </p:nvSpPr>
        <p:spPr>
          <a:xfrm>
            <a:off x="1541145" y="1998345"/>
            <a:ext cx="9109710" cy="3415030"/>
          </a:xfrm>
          <a:prstGeom prst="rect">
            <a:avLst/>
          </a:prstGeom>
          <a:noFill/>
        </p:spPr>
        <p:txBody>
          <a:bodyPr wrap="square" rtlCol="0">
            <a:spAutoFit/>
          </a:bodyPr>
          <a:lstStyle/>
          <a:p>
            <a:pPr indent="0" fontAlgn="auto">
              <a:lnSpc>
                <a:spcPct val="150000"/>
              </a:lnSpc>
              <a:buFont typeface="Arial" panose="020B0604020202090204" pitchFamily="34" charset="0"/>
              <a:buNone/>
            </a:pPr>
            <a:r>
              <a:rPr lang="zh-CN" altLang="en-US" sz="2400">
                <a:sym typeface="+mn-ea"/>
              </a:rPr>
              <a:t>匹配器选择、组合和调整问题及部分解决方法：</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没有单一的匹配器可以明显支配其他匹配器（只能适用某些情况）</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不同匹配器对同样的实体可能匹配到不同的正确对应关系</a:t>
            </a:r>
          </a:p>
          <a:p>
            <a:pPr marL="342900" indent="-342900" fontAlgn="auto">
              <a:lnSpc>
                <a:spcPct val="150000"/>
              </a:lnSpc>
              <a:buFont typeface="Arial" panose="020B0604020202090204" pitchFamily="34" charset="0"/>
              <a:buChar char="•"/>
            </a:pPr>
            <a:endParaRPr lang="zh-CN" altLang="en-US" sz="2400">
              <a:latin typeface="宋体" charset="0"/>
              <a:ea typeface="宋体" charset="0"/>
              <a:cs typeface="宋体" charset="0"/>
            </a:endParaRP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手动选择合适的匹配器</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使用机器学习方法从池中选取匹配器进一步使用</a:t>
            </a:r>
          </a:p>
        </p:txBody>
      </p:sp>
    </p:spTree>
  </p:cSld>
  <p:clrMapOvr>
    <a:masterClrMapping/>
  </p:clrMapOvr>
  <p:transition spd="med">
    <p:cu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132</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近期本体匹配挑战（截止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6" name="文本框 5"/>
          <p:cNvSpPr txBox="1"/>
          <p:nvPr/>
        </p:nvSpPr>
        <p:spPr>
          <a:xfrm>
            <a:off x="1541145" y="1998345"/>
            <a:ext cx="9109710" cy="3415030"/>
          </a:xfrm>
          <a:prstGeom prst="rect">
            <a:avLst/>
          </a:prstGeom>
          <a:noFill/>
        </p:spPr>
        <p:txBody>
          <a:bodyPr wrap="square" rtlCol="0">
            <a:spAutoFit/>
          </a:bodyPr>
          <a:lstStyle/>
          <a:p>
            <a:pPr indent="0" fontAlgn="auto">
              <a:lnSpc>
                <a:spcPct val="150000"/>
              </a:lnSpc>
              <a:buFont typeface="Arial" panose="020B0604020202090204" pitchFamily="34" charset="0"/>
              <a:buNone/>
            </a:pPr>
            <a:r>
              <a:rPr lang="zh-CN" altLang="en-US" sz="2400">
                <a:sym typeface="+mn-ea"/>
              </a:rPr>
              <a:t>用户参与问题：</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传统应用产生的匹配结果在被接受之前会由用户进行筛选</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数据量庞大</a:t>
            </a:r>
            <a:r>
              <a:rPr lang="en-US" altLang="zh-CN" sz="2400">
                <a:latin typeface="宋体" charset="0"/>
                <a:ea typeface="宋体" charset="0"/>
                <a:cs typeface="宋体" charset="0"/>
              </a:rPr>
              <a:t>/</a:t>
            </a:r>
            <a:r>
              <a:rPr lang="zh-CN" altLang="en-US" sz="2400">
                <a:latin typeface="宋体" charset="0"/>
                <a:ea typeface="宋体" charset="0"/>
                <a:cs typeface="宋体" charset="0"/>
              </a:rPr>
              <a:t>动态应用中用户无法进行筛选</a:t>
            </a:r>
          </a:p>
          <a:p>
            <a:pPr marL="342900" indent="-342900" fontAlgn="auto">
              <a:lnSpc>
                <a:spcPct val="150000"/>
              </a:lnSpc>
              <a:buFont typeface="Arial" panose="020B0604020202090204" pitchFamily="34" charset="0"/>
              <a:buChar char="•"/>
            </a:pPr>
            <a:endParaRPr lang="zh-CN" altLang="en-US" sz="2400">
              <a:latin typeface="宋体" charset="0"/>
              <a:ea typeface="宋体" charset="0"/>
              <a:cs typeface="宋体" charset="0"/>
            </a:endParaRP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如何让用户参与本体匹配等研究</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可视化</a:t>
            </a:r>
            <a:r>
              <a:rPr lang="en-US" altLang="zh-CN" sz="2400">
                <a:latin typeface="宋体" charset="0"/>
                <a:ea typeface="宋体" charset="0"/>
                <a:cs typeface="宋体" charset="0"/>
              </a:rPr>
              <a:t>GUI</a:t>
            </a:r>
            <a:r>
              <a:rPr lang="zh-CN" altLang="en-US" sz="2400">
                <a:latin typeface="宋体" charset="0"/>
                <a:ea typeface="宋体" charset="0"/>
                <a:cs typeface="宋体" charset="0"/>
              </a:rPr>
              <a:t>交互界面等</a:t>
            </a:r>
          </a:p>
        </p:txBody>
      </p:sp>
    </p:spTree>
  </p:cSld>
  <p:clrMapOvr>
    <a:masterClrMapping/>
  </p:clrMapOvr>
  <p:transition spd="med">
    <p:cu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133</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近期本体匹配挑战（截止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6" name="文本框 5"/>
          <p:cNvSpPr txBox="1"/>
          <p:nvPr/>
        </p:nvSpPr>
        <p:spPr>
          <a:xfrm>
            <a:off x="1541145" y="1444625"/>
            <a:ext cx="9109710" cy="3969385"/>
          </a:xfrm>
          <a:prstGeom prst="rect">
            <a:avLst/>
          </a:prstGeom>
          <a:noFill/>
        </p:spPr>
        <p:txBody>
          <a:bodyPr wrap="square" rtlCol="0">
            <a:spAutoFit/>
          </a:bodyPr>
          <a:lstStyle/>
          <a:p>
            <a:pPr indent="0" fontAlgn="auto">
              <a:lnSpc>
                <a:spcPct val="150000"/>
              </a:lnSpc>
              <a:buFont typeface="Arial" panose="020B0604020202090204" pitchFamily="34" charset="0"/>
              <a:buNone/>
            </a:pPr>
            <a:r>
              <a:rPr lang="zh-CN" altLang="en-US" sz="2400">
                <a:sym typeface="+mn-ea"/>
              </a:rPr>
              <a:t>匹配结果说明问题：</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匹配器只返回结果不便于用户理解</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可信度等问题可以使匹配系统获得更广泛的接受且得到用户信任</a:t>
            </a:r>
          </a:p>
          <a:p>
            <a:pPr marL="342900" indent="-342900" fontAlgn="auto">
              <a:lnSpc>
                <a:spcPct val="150000"/>
              </a:lnSpc>
              <a:buFont typeface="Arial" panose="020B0604020202090204" pitchFamily="34" charset="0"/>
              <a:buChar char="•"/>
            </a:pPr>
            <a:endParaRPr lang="zh-CN" altLang="en-US" sz="2400">
              <a:latin typeface="宋体" charset="0"/>
              <a:ea typeface="宋体" charset="0"/>
              <a:cs typeface="宋体" charset="0"/>
            </a:endParaRP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为每个实体生成可匹配性报告</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举例说明原因</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修改建议</a:t>
            </a:r>
          </a:p>
        </p:txBody>
      </p:sp>
    </p:spTree>
  </p:cSld>
  <p:clrMapOvr>
    <a:masterClrMapping/>
  </p:clrMapOvr>
  <p:transition spd="med">
    <p:cu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134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63575" y="456565"/>
            <a:ext cx="4765675" cy="460375"/>
          </a:xfrm>
          <a:prstGeom prst="rect">
            <a:avLst/>
          </a:prstGeom>
          <a:noFill/>
        </p:spPr>
        <p:txBody>
          <a:bodyPr wrap="none" rtlCol="0">
            <a:spAutoFit/>
          </a:bodyPr>
          <a:lstStyle/>
          <a:p>
            <a:r>
              <a:rPr lang="zh-CN" altLang="en-US" sz="2400" b="1">
                <a:latin typeface="宋体" charset="0"/>
                <a:ea typeface="宋体" charset="0"/>
                <a:cs typeface="宋体" charset="0"/>
              </a:rPr>
              <a:t>近期本体匹配挑战（截止</a:t>
            </a:r>
            <a:r>
              <a:rPr lang="en-US" altLang="zh-CN" sz="2400" b="1">
                <a:latin typeface="宋体" charset="0"/>
                <a:ea typeface="宋体" charset="0"/>
                <a:cs typeface="宋体" charset="0"/>
              </a:rPr>
              <a:t>2013</a:t>
            </a:r>
            <a:r>
              <a:rPr lang="zh-CN" altLang="en-US" sz="2400" b="1">
                <a:latin typeface="宋体" charset="0"/>
                <a:ea typeface="宋体" charset="0"/>
                <a:cs typeface="宋体" charset="0"/>
              </a:rPr>
              <a:t>年）</a:t>
            </a:r>
          </a:p>
        </p:txBody>
      </p:sp>
      <p:sp>
        <p:nvSpPr>
          <p:cNvPr id="6" name="文本框 5"/>
          <p:cNvSpPr txBox="1"/>
          <p:nvPr/>
        </p:nvSpPr>
        <p:spPr>
          <a:xfrm>
            <a:off x="1541145" y="1444625"/>
            <a:ext cx="9109710" cy="3969385"/>
          </a:xfrm>
          <a:prstGeom prst="rect">
            <a:avLst/>
          </a:prstGeom>
          <a:noFill/>
        </p:spPr>
        <p:txBody>
          <a:bodyPr wrap="square" rtlCol="0">
            <a:spAutoFit/>
          </a:bodyPr>
          <a:lstStyle/>
          <a:p>
            <a:pPr indent="0" fontAlgn="auto">
              <a:lnSpc>
                <a:spcPct val="150000"/>
              </a:lnSpc>
              <a:buFont typeface="Arial" panose="020B0604020202090204" pitchFamily="34" charset="0"/>
              <a:buNone/>
            </a:pPr>
            <a:r>
              <a:rPr lang="zh-CN" altLang="en-US" sz="2400">
                <a:sym typeface="+mn-ea"/>
              </a:rPr>
              <a:t>社交与协作匹配问题：</a:t>
            </a:r>
          </a:p>
          <a:p>
            <a:pPr indent="0" fontAlgn="auto">
              <a:lnSpc>
                <a:spcPct val="150000"/>
              </a:lnSpc>
              <a:buFont typeface="Arial" panose="020B0604020202090204" pitchFamily="34" charset="0"/>
              <a:buNone/>
            </a:pPr>
            <a:r>
              <a:rPr lang="zh-CN" altLang="en-US" sz="2400">
                <a:latin typeface="宋体" charset="0"/>
                <a:ea typeface="宋体" charset="0"/>
                <a:cs typeface="宋体" charset="0"/>
              </a:rPr>
              <a:t>网络开放环境可以应用于本体匹配。</a:t>
            </a:r>
            <a:r>
              <a:rPr lang="en-US" altLang="zh-CN" sz="2400">
                <a:latin typeface="宋体" charset="0"/>
                <a:ea typeface="宋体" charset="0"/>
                <a:cs typeface="宋体" charset="0"/>
              </a:rPr>
              <a:t>e.g. </a:t>
            </a:r>
            <a:r>
              <a:rPr lang="zh-CN" altLang="en-US" sz="2400">
                <a:latin typeface="宋体" charset="0"/>
                <a:ea typeface="宋体" charset="0"/>
                <a:cs typeface="宋体" charset="0"/>
              </a:rPr>
              <a:t>通过人们争论对应关系</a:t>
            </a: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需要算法对大量对应关系进行排序（较困难）</a:t>
            </a:r>
          </a:p>
          <a:p>
            <a:pPr marL="342900" indent="-342900" fontAlgn="auto">
              <a:lnSpc>
                <a:spcPct val="150000"/>
              </a:lnSpc>
              <a:buFont typeface="Arial" panose="020B0604020202090204" pitchFamily="34" charset="0"/>
              <a:buChar char="•"/>
            </a:pPr>
            <a:endParaRPr lang="zh-CN" altLang="en-US" sz="2400">
              <a:latin typeface="宋体" charset="0"/>
              <a:ea typeface="宋体" charset="0"/>
              <a:cs typeface="宋体" charset="0"/>
            </a:endParaRPr>
          </a:p>
          <a:p>
            <a:pPr marL="342900" indent="-342900" fontAlgn="auto">
              <a:lnSpc>
                <a:spcPct val="150000"/>
              </a:lnSpc>
              <a:buFont typeface="Arial" panose="020B0604020202090204" pitchFamily="34" charset="0"/>
              <a:buChar char="•"/>
            </a:pPr>
            <a:r>
              <a:rPr lang="zh-CN" altLang="en-US" sz="2400">
                <a:latin typeface="宋体" charset="0"/>
                <a:ea typeface="宋体" charset="0"/>
                <a:cs typeface="宋体" charset="0"/>
              </a:rPr>
              <a:t>解决方法：利用网络效应</a:t>
            </a:r>
          </a:p>
          <a:p>
            <a:pPr indent="0" fontAlgn="auto">
              <a:lnSpc>
                <a:spcPct val="150000"/>
              </a:lnSpc>
              <a:buFont typeface="Arial" panose="020B0604020202090204" pitchFamily="34" charset="0"/>
              <a:buNone/>
            </a:pPr>
            <a:r>
              <a:rPr lang="zh-CN" altLang="en-US" sz="2400">
                <a:latin typeface="宋体" charset="0"/>
                <a:ea typeface="宋体" charset="0"/>
                <a:cs typeface="宋体" charset="0"/>
              </a:rPr>
              <a:t>（一个人相处几对本体的正确对齐方式很麻烦，但是多人一起分摊到每个人的工作量就会很小，且可以对他人结果进行迭代改进。）</a:t>
            </a:r>
          </a:p>
        </p:txBody>
      </p:sp>
    </p:spTree>
  </p:cSld>
  <p:clrMapOvr>
    <a:masterClrMapping/>
  </p:clrMapOvr>
  <p:transition spd="med">
    <p:cu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zh-CN" altLang="en-US" sz="8000" dirty="0"/>
              <a:t>谢谢观看！</a:t>
            </a:r>
          </a:p>
        </p:txBody>
      </p:sp>
      <p:sp>
        <p:nvSpPr>
          <p:cNvPr id="3" name="副标题 2"/>
          <p:cNvSpPr>
            <a:spLocks noGrp="1"/>
          </p:cNvSpPr>
          <p:nvPr>
            <p:ph type="subTitle" idx="1"/>
          </p:nvPr>
        </p:nvSpPr>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135</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14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892412"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为什么需要知识融合</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389" y="1125980"/>
            <a:ext cx="9254449" cy="5206479"/>
          </a:xfrm>
          <a:prstGeom prst="rect">
            <a:avLst/>
          </a:prstGeom>
        </p:spPr>
      </p:pic>
      <p:sp>
        <p:nvSpPr>
          <p:cNvPr id="8" name="文本框 7"/>
          <p:cNvSpPr txBox="1"/>
          <p:nvPr/>
        </p:nvSpPr>
        <p:spPr>
          <a:xfrm>
            <a:off x="0" y="5408854"/>
            <a:ext cx="5280613" cy="646331"/>
          </a:xfrm>
          <a:prstGeom prst="rect">
            <a:avLst/>
          </a:prstGeom>
          <a:noFill/>
        </p:spPr>
        <p:txBody>
          <a:bodyPr wrap="none" rtlCol="0">
            <a:spAutoFit/>
          </a:bodyPr>
          <a:lstStyle/>
          <a:p>
            <a:r>
              <a:rPr lang="zh-CN" altLang="en-US" sz="3600" b="1" dirty="0">
                <a:solidFill>
                  <a:srgbClr val="FF0000"/>
                </a:solidFill>
              </a:rPr>
              <a:t>需要重用现有的大量知识</a:t>
            </a: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15</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068469"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知识融合的目标</a:t>
            </a:r>
          </a:p>
        </p:txBody>
      </p:sp>
      <p:sp>
        <p:nvSpPr>
          <p:cNvPr id="3" name="文本框 2"/>
          <p:cNvSpPr txBox="1"/>
          <p:nvPr/>
        </p:nvSpPr>
        <p:spPr>
          <a:xfrm>
            <a:off x="606176" y="1454539"/>
            <a:ext cx="9709078" cy="3476208"/>
          </a:xfrm>
          <a:prstGeom prst="rect">
            <a:avLst/>
          </a:prstGeom>
          <a:noFill/>
        </p:spPr>
        <p:txBody>
          <a:bodyPr wrap="square" rtlCol="0">
            <a:spAutoFit/>
          </a:bodyPr>
          <a:lstStyle/>
          <a:p>
            <a:pPr algn="l"/>
            <a:r>
              <a:rPr lang="zh-CN" altLang="en-US" sz="2400" b="1" i="0" dirty="0">
                <a:effectLst/>
                <a:latin typeface="-apple-system"/>
              </a:rPr>
              <a:t>将来自不同知识库的同一实体融合在一起</a:t>
            </a:r>
            <a:r>
              <a:rPr lang="zh-CN" altLang="en-US" sz="2400" b="1" dirty="0">
                <a:latin typeface="-apple-system"/>
              </a:rPr>
              <a:t>，融合各层面的知识</a:t>
            </a:r>
            <a:endParaRPr lang="zh-CN" altLang="en-US" sz="2400" b="1" i="0" dirty="0">
              <a:effectLst/>
              <a:latin typeface="-apple-system"/>
            </a:endParaRPr>
          </a:p>
          <a:p>
            <a:pPr marL="342900" indent="-342900">
              <a:lnSpc>
                <a:spcPct val="150000"/>
              </a:lnSpc>
              <a:spcBef>
                <a:spcPts val="1200"/>
              </a:spcBef>
              <a:buFont typeface="Arial" panose="020B0604020202090204" pitchFamily="34" charset="0"/>
              <a:buChar char="•"/>
            </a:pPr>
            <a:r>
              <a:rPr lang="en-US" altLang="zh-CN" sz="2400" dirty="0"/>
              <a:t>1.</a:t>
            </a:r>
            <a:r>
              <a:rPr lang="zh-CN" altLang="en-US" sz="2400" dirty="0"/>
              <a:t>解决本体层的匹配</a:t>
            </a:r>
            <a:endParaRPr lang="en-US" altLang="zh-CN" sz="2400" dirty="0"/>
          </a:p>
          <a:p>
            <a:pPr>
              <a:lnSpc>
                <a:spcPct val="150000"/>
              </a:lnSpc>
            </a:pPr>
            <a:r>
              <a:rPr lang="en-US" altLang="zh-CN" sz="2400" dirty="0"/>
              <a:t>	</a:t>
            </a:r>
            <a:r>
              <a:rPr lang="zh-CN" altLang="en-US" sz="2400" dirty="0"/>
              <a:t>等价类</a:t>
            </a:r>
            <a:r>
              <a:rPr lang="en-US" altLang="zh-CN" sz="2400" dirty="0"/>
              <a:t>/</a:t>
            </a:r>
            <a:r>
              <a:rPr lang="zh-CN" altLang="en-US" sz="2400" dirty="0"/>
              <a:t>子类</a:t>
            </a:r>
            <a:endParaRPr lang="en-US" altLang="zh-CN" sz="2400" dirty="0"/>
          </a:p>
          <a:p>
            <a:pPr>
              <a:lnSpc>
                <a:spcPct val="150000"/>
              </a:lnSpc>
            </a:pPr>
            <a:r>
              <a:rPr lang="en-US" altLang="zh-CN" sz="2400" dirty="0"/>
              <a:t>	</a:t>
            </a:r>
            <a:r>
              <a:rPr lang="zh-CN" altLang="en-US" sz="2400" dirty="0"/>
              <a:t>等价属性</a:t>
            </a:r>
            <a:r>
              <a:rPr lang="en-US" altLang="zh-CN" sz="2400" dirty="0"/>
              <a:t>/</a:t>
            </a:r>
            <a:r>
              <a:rPr lang="zh-CN" altLang="en-US" sz="2400" dirty="0"/>
              <a:t>子属性</a:t>
            </a:r>
            <a:endParaRPr lang="en-US" altLang="zh-CN" sz="2400" dirty="0"/>
          </a:p>
          <a:p>
            <a:pPr marL="342900" indent="-342900">
              <a:lnSpc>
                <a:spcPct val="150000"/>
              </a:lnSpc>
              <a:spcBef>
                <a:spcPts val="1200"/>
              </a:spcBef>
              <a:buFont typeface="Arial" panose="020B0604020202090204" pitchFamily="34" charset="0"/>
              <a:buChar char="•"/>
            </a:pPr>
            <a:r>
              <a:rPr lang="en-US" altLang="zh-CN" sz="2400" dirty="0"/>
              <a:t>2.</a:t>
            </a:r>
            <a:r>
              <a:rPr lang="zh-CN" altLang="en-US" sz="2400" dirty="0"/>
              <a:t>解决实例层的匹配</a:t>
            </a:r>
            <a:endParaRPr lang="en-US" altLang="zh-CN" sz="2400" dirty="0"/>
          </a:p>
          <a:p>
            <a:pPr>
              <a:lnSpc>
                <a:spcPct val="150000"/>
              </a:lnSpc>
            </a:pPr>
            <a:r>
              <a:rPr lang="en-US" altLang="zh-CN" sz="2400" dirty="0"/>
              <a:t>	</a:t>
            </a:r>
            <a:r>
              <a:rPr lang="zh-CN" altLang="en-US" sz="2400" dirty="0"/>
              <a:t>等价实例</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179" y="1472146"/>
            <a:ext cx="383997" cy="38399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251" y="2723166"/>
            <a:ext cx="6203950" cy="3130550"/>
          </a:xfrm>
          <a:prstGeom prst="rect">
            <a:avLst/>
          </a:prstGeom>
        </p:spPr>
      </p:pic>
    </p:spTree>
  </p:cSld>
  <p:clrMapOvr>
    <a:masterClrMapping/>
  </p:clrMapOvr>
  <p:transition spd="med">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16</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068469"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知识融合的目标</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752" y="1111037"/>
            <a:ext cx="10452707" cy="5075670"/>
          </a:xfrm>
          <a:prstGeom prst="rect">
            <a:avLst/>
          </a:prstGeom>
        </p:spPr>
      </p:pic>
      <p:sp>
        <p:nvSpPr>
          <p:cNvPr id="8" name="文本框 7"/>
          <p:cNvSpPr txBox="1"/>
          <p:nvPr/>
        </p:nvSpPr>
        <p:spPr>
          <a:xfrm>
            <a:off x="0" y="5373383"/>
            <a:ext cx="2964273" cy="646331"/>
          </a:xfrm>
          <a:prstGeom prst="rect">
            <a:avLst/>
          </a:prstGeom>
          <a:noFill/>
        </p:spPr>
        <p:txBody>
          <a:bodyPr wrap="none" rtlCol="0">
            <a:spAutoFit/>
          </a:bodyPr>
          <a:lstStyle/>
          <a:p>
            <a:r>
              <a:rPr lang="zh-CN" altLang="en-US" sz="3600" b="1" dirty="0">
                <a:solidFill>
                  <a:srgbClr val="FF0000"/>
                </a:solidFill>
              </a:rPr>
              <a:t>实例匹配例子</a:t>
            </a:r>
          </a:p>
        </p:txBody>
      </p:sp>
    </p:spTree>
  </p:cSld>
  <p:clrMapOvr>
    <a:masterClrMapping/>
  </p:clrMapOvr>
  <p:transition spd="med">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17</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068469"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知识融合的目标</a:t>
            </a:r>
          </a:p>
        </p:txBody>
      </p:sp>
      <p:pic>
        <p:nvPicPr>
          <p:cNvPr id="7" name="图片 6"/>
          <p:cNvPicPr>
            <a:picLocks noChangeAspect="1"/>
          </p:cNvPicPr>
          <p:nvPr/>
        </p:nvPicPr>
        <p:blipFill>
          <a:blip r:embed="rId3"/>
          <a:stretch>
            <a:fillRect/>
          </a:stretch>
        </p:blipFill>
        <p:spPr>
          <a:xfrm>
            <a:off x="2791387" y="1134935"/>
            <a:ext cx="6958788" cy="4747871"/>
          </a:xfrm>
          <a:prstGeom prst="rect">
            <a:avLst/>
          </a:prstGeom>
        </p:spPr>
      </p:pic>
      <p:sp>
        <p:nvSpPr>
          <p:cNvPr id="8" name="文本框 7"/>
          <p:cNvSpPr txBox="1"/>
          <p:nvPr/>
        </p:nvSpPr>
        <p:spPr>
          <a:xfrm>
            <a:off x="0" y="5682928"/>
            <a:ext cx="7596951" cy="646331"/>
          </a:xfrm>
          <a:prstGeom prst="rect">
            <a:avLst/>
          </a:prstGeom>
          <a:noFill/>
        </p:spPr>
        <p:txBody>
          <a:bodyPr wrap="none" rtlCol="0">
            <a:spAutoFit/>
          </a:bodyPr>
          <a:lstStyle/>
          <a:p>
            <a:r>
              <a:rPr lang="zh-CN" altLang="en-US" sz="3600" b="1" dirty="0">
                <a:solidFill>
                  <a:srgbClr val="FF0000"/>
                </a:solidFill>
              </a:rPr>
              <a:t>来源于不同知识库的“自由女神像”</a:t>
            </a:r>
          </a:p>
        </p:txBody>
      </p:sp>
    </p:spTree>
  </p:cSld>
  <p:clrMapOvr>
    <a:masterClrMapping/>
  </p:clrMapOvr>
  <p:transition spd="med">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18</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1008609"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小结</a:t>
            </a:r>
          </a:p>
        </p:txBody>
      </p:sp>
      <p:sp>
        <p:nvSpPr>
          <p:cNvPr id="3" name="文本框 2"/>
          <p:cNvSpPr txBox="1"/>
          <p:nvPr/>
        </p:nvSpPr>
        <p:spPr>
          <a:xfrm>
            <a:off x="678094" y="1275901"/>
            <a:ext cx="9945384" cy="1844992"/>
          </a:xfrm>
          <a:prstGeom prst="rect">
            <a:avLst/>
          </a:prstGeom>
          <a:noFill/>
        </p:spPr>
        <p:txBody>
          <a:bodyPr wrap="square" rtlCol="0">
            <a:spAutoFit/>
          </a:bodyPr>
          <a:lstStyle/>
          <a:p>
            <a:pPr>
              <a:lnSpc>
                <a:spcPct val="150000"/>
              </a:lnSpc>
            </a:pPr>
            <a:r>
              <a:rPr lang="zh-CN" altLang="en-US" sz="2400" b="1" dirty="0"/>
              <a:t>语言层面和模型层面的不匹配是导致知识图谱异构的本质原因</a:t>
            </a:r>
            <a:endParaRPr lang="en-US" altLang="zh-CN" sz="2400" b="1" dirty="0"/>
          </a:p>
          <a:p>
            <a:pPr>
              <a:lnSpc>
                <a:spcPct val="150000"/>
              </a:lnSpc>
              <a:spcBef>
                <a:spcPts val="1200"/>
              </a:spcBef>
            </a:pPr>
            <a:r>
              <a:rPr lang="zh-CN" altLang="en-US" sz="2400" b="1" dirty="0"/>
              <a:t>知识融合旨在将不同的知识图谱融合为统一、一致、简洁的形式，为使用不同知识图谱的应用程序之间的交互建立互操作性</a:t>
            </a:r>
            <a:endParaRPr lang="zh-CN" altLang="en-US" sz="2400"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919" y="1410502"/>
            <a:ext cx="383997" cy="383997"/>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741" y="2150235"/>
            <a:ext cx="383997" cy="38399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07" y="3120893"/>
            <a:ext cx="10315254" cy="3064364"/>
          </a:xfrm>
          <a:prstGeom prst="rect">
            <a:avLst/>
          </a:prstGeom>
        </p:spPr>
      </p:pic>
    </p:spTree>
  </p:cSld>
  <p:clrMapOvr>
    <a:masterClrMapping/>
  </p:clrMapOvr>
  <p:transition spd="med">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225" y="390779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4" cstate="print"/>
          <a:stretch>
            <a:fillRect/>
          </a:stretch>
        </p:blipFill>
        <p:spPr>
          <a:xfrm>
            <a:off x="9015095" y="4259580"/>
            <a:ext cx="1795780" cy="2251075"/>
          </a:xfrm>
          <a:prstGeom prst="rect">
            <a:avLst/>
          </a:prstGeom>
        </p:spPr>
      </p:pic>
      <p:sp>
        <p:nvSpPr>
          <p:cNvPr id="4" name="文本框 3"/>
          <p:cNvSpPr txBox="1"/>
          <p:nvPr/>
        </p:nvSpPr>
        <p:spPr>
          <a:xfrm>
            <a:off x="1255050" y="1839250"/>
            <a:ext cx="9316140" cy="923330"/>
          </a:xfrm>
          <a:prstGeom prst="rect">
            <a:avLst/>
          </a:prstGeom>
          <a:noFill/>
        </p:spPr>
        <p:txBody>
          <a:bodyPr wrap="square" rtlCol="0">
            <a:spAutoFit/>
          </a:bodyPr>
          <a:lstStyle/>
          <a:p>
            <a:r>
              <a:rPr lang="zh-CN" altLang="en-US" sz="5400" dirty="0">
                <a:latin typeface="微软雅黑" panose="020B0503020204020204" pitchFamily="34" charset="-122"/>
                <a:ea typeface="微软雅黑" panose="020B0503020204020204" pitchFamily="34" charset="-122"/>
              </a:rPr>
              <a:t>本体概念层融合的方法与技术</a:t>
            </a:r>
          </a:p>
        </p:txBody>
      </p:sp>
      <p:sp>
        <p:nvSpPr>
          <p:cNvPr id="6" name="文本框 5"/>
          <p:cNvSpPr txBox="1"/>
          <p:nvPr/>
        </p:nvSpPr>
        <p:spPr>
          <a:xfrm>
            <a:off x="6839949" y="4905841"/>
            <a:ext cx="2005831" cy="954107"/>
          </a:xfrm>
          <a:prstGeom prst="rect">
            <a:avLst/>
          </a:prstGeom>
          <a:noFill/>
        </p:spPr>
        <p:txBody>
          <a:bodyPr wrap="square" rtlCol="0">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万冠新</a:t>
            </a:r>
            <a:endParaRPr lang="en-US" altLang="zh-CN" sz="2800"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21721561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spd="med">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矩形 4"/>
          <p:cNvSpPr/>
          <p:nvPr/>
        </p:nvSpPr>
        <p:spPr>
          <a:xfrm>
            <a:off x="794" y="0"/>
            <a:ext cx="3790950" cy="685800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rtlCol="0" anchor="t" anchorCtr="0" compatLnSpc="1">
            <a:noAutofit/>
          </a:bodyPr>
          <a:lstStyle/>
          <a:p>
            <a:pPr lvl="0" algn="l" fontAlgn="base">
              <a:buClrTx/>
              <a:buSzTx/>
              <a:buFontTx/>
            </a:pPr>
            <a:endParaRPr lang="zh-CN" altLang="en-US" dirty="0">
              <a:ln>
                <a:noFill/>
              </a:ln>
              <a:solidFill>
                <a:srgbClr val="000000"/>
              </a:solidFill>
              <a:effectLst/>
              <a:latin typeface="Calibri" panose="020F0502020204030204" pitchFamily="34" charset="0"/>
              <a:ea typeface="宋体" panose="02010600030101010101" pitchFamily="2" charset="-122"/>
              <a:sym typeface="+mn-ea"/>
            </a:endParaRPr>
          </a:p>
        </p:txBody>
      </p:sp>
      <p:sp>
        <p:nvSpPr>
          <p:cNvPr id="6" name="文本框 5"/>
          <p:cNvSpPr txBox="1"/>
          <p:nvPr/>
        </p:nvSpPr>
        <p:spPr>
          <a:xfrm>
            <a:off x="591177" y="2705725"/>
            <a:ext cx="2441694" cy="1446550"/>
          </a:xfrm>
          <a:prstGeom prst="rect">
            <a:avLst/>
          </a:prstGeom>
          <a:noFill/>
        </p:spPr>
        <p:txBody>
          <a:bodyPr wrap="none" rtlCol="0">
            <a:spAutoFit/>
          </a:bodyPr>
          <a:lstStyle/>
          <a:p>
            <a:r>
              <a:rPr lang="zh-CN" altLang="en-US" sz="8800" dirty="0">
                <a:solidFill>
                  <a:schemeClr val="bg1"/>
                </a:solidFill>
                <a:latin typeface="黑体" panose="02010609060101010101" pitchFamily="49" charset="-122"/>
                <a:ea typeface="黑体" panose="02010609060101010101" pitchFamily="49" charset="-122"/>
              </a:rPr>
              <a:t>目录</a:t>
            </a:r>
          </a:p>
        </p:txBody>
      </p:sp>
      <p:sp>
        <p:nvSpPr>
          <p:cNvPr id="32" name="文本框 31"/>
          <p:cNvSpPr txBox="1"/>
          <p:nvPr/>
        </p:nvSpPr>
        <p:spPr>
          <a:xfrm>
            <a:off x="4469917" y="1224550"/>
            <a:ext cx="6769213" cy="4408899"/>
          </a:xfrm>
          <a:prstGeom prst="rect">
            <a:avLst/>
          </a:prstGeom>
          <a:noFill/>
        </p:spPr>
        <p:txBody>
          <a:bodyPr wrap="square" rtlCol="0">
            <a:spAutoFit/>
          </a:bodyPr>
          <a:lstStyle/>
          <a:p>
            <a:pPr>
              <a:lnSpc>
                <a:spcPct val="150000"/>
              </a:lnSpc>
            </a:pPr>
            <a:r>
              <a:rPr lang="en-US" altLang="zh-CN" sz="3200" b="1" dirty="0">
                <a:latin typeface="黑体" panose="02010609060101010101" pitchFamily="49" charset="-122"/>
                <a:ea typeface="黑体" panose="02010609060101010101" pitchFamily="49" charset="-122"/>
              </a:rPr>
              <a:t>1.</a:t>
            </a:r>
            <a:r>
              <a:rPr lang="zh-CN" altLang="en-US" sz="3200" b="1" dirty="0">
                <a:latin typeface="黑体" panose="02010609060101010101" pitchFamily="49" charset="-122"/>
                <a:ea typeface="黑体" panose="02010609060101010101" pitchFamily="49" charset="-122"/>
              </a:rPr>
              <a:t>知识图谱融合概述</a:t>
            </a:r>
            <a:endParaRPr lang="en-US" altLang="zh-CN" sz="3200" b="1" dirty="0">
              <a:latin typeface="黑体" panose="02010609060101010101" pitchFamily="49" charset="-122"/>
              <a:ea typeface="黑体" panose="02010609060101010101" pitchFamily="49" charset="-122"/>
            </a:endParaRPr>
          </a:p>
          <a:p>
            <a:pPr>
              <a:lnSpc>
                <a:spcPct val="150000"/>
              </a:lnSpc>
            </a:pPr>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sym typeface="+mn-ea"/>
              </a:rPr>
              <a:t>本体概念层融合的方法与技术</a:t>
            </a:r>
            <a:endParaRPr lang="zh-CN" altLang="en-US" sz="3200" dirty="0">
              <a:latin typeface="微软雅黑" panose="020B0503020204020204" pitchFamily="34" charset="-122"/>
              <a:ea typeface="微软雅黑" panose="020B0503020204020204" pitchFamily="34" charset="-122"/>
            </a:endParaRPr>
          </a:p>
          <a:p>
            <a:pPr>
              <a:lnSpc>
                <a:spcPct val="150000"/>
              </a:lnSpc>
            </a:pPr>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sym typeface="+mn-ea"/>
              </a:rPr>
              <a:t>基于实例的本体映射</a:t>
            </a:r>
            <a:endParaRPr lang="en-US" altLang="zh-CN" sz="3200" b="1" dirty="0">
              <a:latin typeface="黑体" panose="02010609060101010101" pitchFamily="49" charset="-122"/>
              <a:ea typeface="黑体" panose="02010609060101010101" pitchFamily="49" charset="-122"/>
            </a:endParaRPr>
          </a:p>
          <a:p>
            <a:pPr>
              <a:lnSpc>
                <a:spcPct val="150000"/>
              </a:lnSpc>
            </a:pPr>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本体映射的综合方法、管理及应用</a:t>
            </a:r>
          </a:p>
          <a:p>
            <a:pPr>
              <a:lnSpc>
                <a:spcPct val="150000"/>
              </a:lnSpc>
            </a:pPr>
            <a:r>
              <a:rPr lang="en-US" altLang="zh-CN" sz="3200" b="1" dirty="0">
                <a:latin typeface="黑体" panose="02010609060101010101" pitchFamily="49" charset="-122"/>
                <a:ea typeface="黑体" panose="02010609060101010101" pitchFamily="49" charset="-122"/>
              </a:rPr>
              <a:t>5.</a:t>
            </a:r>
            <a:r>
              <a:rPr lang="zh-CN" altLang="en-US" sz="3200" b="1">
                <a:latin typeface="黑体" panose="02010609060101010101" pitchFamily="49" charset="-122"/>
                <a:ea typeface="黑体" panose="02010609060101010101" pitchFamily="49" charset="-122"/>
                <a:sym typeface="+mn-ea"/>
              </a:rPr>
              <a:t>知识图谱的实例匹配</a:t>
            </a:r>
          </a:p>
          <a:p>
            <a:pPr>
              <a:lnSpc>
                <a:spcPct val="150000"/>
              </a:lnSpc>
            </a:pPr>
            <a:r>
              <a:rPr lang="en-US" altLang="zh-CN" sz="3200" b="1">
                <a:latin typeface="黑体" panose="02010609060101010101" pitchFamily="49" charset="-122"/>
                <a:ea typeface="黑体" panose="02010609060101010101" pitchFamily="49" charset="-122"/>
              </a:rPr>
              <a:t>6</a:t>
            </a:r>
            <a:r>
              <a:rPr lang="en-US" altLang="zh-CN" sz="3200" b="1" dirty="0">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本体匹配概述</a:t>
            </a:r>
          </a:p>
        </p:txBody>
      </p:sp>
    </p:spTree>
  </p:cSld>
  <p:clrMapOvr>
    <a:masterClrMapping/>
  </p:clrMapOvr>
  <p:transition spd="med">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20</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pic>
        <p:nvPicPr>
          <p:cNvPr id="6" name="图片 5"/>
          <p:cNvPicPr>
            <a:picLocks noChangeAspect="1"/>
          </p:cNvPicPr>
          <p:nvPr/>
        </p:nvPicPr>
        <p:blipFill>
          <a:blip r:embed="rId3"/>
          <a:stretch>
            <a:fillRect/>
          </a:stretch>
        </p:blipFill>
        <p:spPr>
          <a:xfrm>
            <a:off x="350320" y="1289987"/>
            <a:ext cx="8858992" cy="4470270"/>
          </a:xfrm>
          <a:prstGeom prst="rect">
            <a:avLst/>
          </a:prstGeom>
        </p:spPr>
      </p:pic>
      <p:sp>
        <p:nvSpPr>
          <p:cNvPr id="7" name="文本框 6"/>
          <p:cNvSpPr txBox="1"/>
          <p:nvPr/>
        </p:nvSpPr>
        <p:spPr>
          <a:xfrm>
            <a:off x="619125" y="385762"/>
            <a:ext cx="392430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本体概念层的融合</a:t>
            </a:r>
          </a:p>
        </p:txBody>
      </p:sp>
      <p:sp>
        <p:nvSpPr>
          <p:cNvPr id="8" name="文本框 7"/>
          <p:cNvSpPr txBox="1"/>
          <p:nvPr/>
        </p:nvSpPr>
        <p:spPr>
          <a:xfrm>
            <a:off x="9350419" y="2832624"/>
            <a:ext cx="2527836" cy="1384995"/>
          </a:xfrm>
          <a:prstGeom prst="rect">
            <a:avLst/>
          </a:prstGeom>
          <a:noFill/>
        </p:spPr>
        <p:txBody>
          <a:bodyPr wrap="square" rtlCol="0">
            <a:spAutoFit/>
          </a:bodyPr>
          <a:lstStyle/>
          <a:p>
            <a:pPr marL="457200" indent="-457200">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本体集成</a:t>
            </a:r>
            <a:endParaRPr lang="en-US" altLang="zh-CN" sz="2800" dirty="0">
              <a:latin typeface="微软雅黑" panose="020B0503020204020204" pitchFamily="34" charset="-122"/>
              <a:ea typeface="微软雅黑" panose="020B0503020204020204" pitchFamily="34" charset="-122"/>
            </a:endParaRPr>
          </a:p>
          <a:p>
            <a:pPr marL="457200" indent="-457200">
              <a:buFont typeface="Arial" panose="020B0604020202090204" pitchFamily="34" charset="0"/>
              <a:buChar char="•"/>
            </a:pPr>
            <a:endParaRPr lang="en-US" altLang="zh-CN" sz="2800" dirty="0">
              <a:latin typeface="微软雅黑" panose="020B0503020204020204" pitchFamily="34" charset="-122"/>
              <a:ea typeface="微软雅黑" panose="020B0503020204020204" pitchFamily="34" charset="-122"/>
            </a:endParaRPr>
          </a:p>
          <a:p>
            <a:pPr marL="457200" indent="-457200">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本体映射</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21</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19125" y="385762"/>
            <a:ext cx="392430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本体集成</a:t>
            </a:r>
          </a:p>
        </p:txBody>
      </p:sp>
      <p:pic>
        <p:nvPicPr>
          <p:cNvPr id="5" name="图片 4"/>
          <p:cNvPicPr>
            <a:picLocks noChangeAspect="1"/>
          </p:cNvPicPr>
          <p:nvPr/>
        </p:nvPicPr>
        <p:blipFill>
          <a:blip r:embed="rId3"/>
          <a:stretch>
            <a:fillRect/>
          </a:stretch>
        </p:blipFill>
        <p:spPr>
          <a:xfrm>
            <a:off x="7017802" y="1944874"/>
            <a:ext cx="4653380" cy="3565276"/>
          </a:xfrm>
          <a:prstGeom prst="rect">
            <a:avLst/>
          </a:prstGeom>
        </p:spPr>
      </p:pic>
      <p:sp>
        <p:nvSpPr>
          <p:cNvPr id="6" name="文本框 5"/>
          <p:cNvSpPr txBox="1"/>
          <p:nvPr/>
        </p:nvSpPr>
        <p:spPr>
          <a:xfrm>
            <a:off x="619125" y="1628775"/>
            <a:ext cx="6124575" cy="4278094"/>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核心思想：</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pPr marL="457200" indent="-457200">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将多个本体合并为一个统一的本体</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形式：</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pPr marL="514350" indent="-514350">
              <a:spcAft>
                <a:spcPts val="1200"/>
              </a:spcAft>
              <a:buFont typeface="+mj-lt"/>
              <a:buAutoNum type="arabicPeriod"/>
            </a:pPr>
            <a:r>
              <a:rPr lang="zh-CN" altLang="en-US" sz="2800" dirty="0">
                <a:latin typeface="微软雅黑" panose="020B0503020204020204" pitchFamily="34" charset="-122"/>
                <a:ea typeface="微软雅黑" panose="020B0503020204020204" pitchFamily="34" charset="-122"/>
              </a:rPr>
              <a:t>基于单本体的集成</a:t>
            </a:r>
            <a:endParaRPr lang="en-US" altLang="zh-CN" sz="2800" dirty="0">
              <a:latin typeface="微软雅黑" panose="020B0503020204020204" pitchFamily="34" charset="-122"/>
              <a:ea typeface="微软雅黑" panose="020B0503020204020204" pitchFamily="34" charset="-122"/>
            </a:endParaRPr>
          </a:p>
          <a:p>
            <a:pPr marL="514350" indent="-514350">
              <a:spcAft>
                <a:spcPts val="1200"/>
              </a:spcAft>
              <a:buFont typeface="+mj-lt"/>
              <a:buAutoNum type="arabicPeriod"/>
            </a:pPr>
            <a:r>
              <a:rPr lang="zh-CN" altLang="en-US" sz="2800" dirty="0">
                <a:latin typeface="微软雅黑" panose="020B0503020204020204" pitchFamily="34" charset="-122"/>
                <a:ea typeface="微软雅黑" panose="020B0503020204020204" pitchFamily="34" charset="-122"/>
              </a:rPr>
              <a:t>基于全局本体</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局部本体的集成</a:t>
            </a:r>
            <a:endParaRPr lang="en-US" altLang="zh-CN" sz="2800" dirty="0">
              <a:latin typeface="微软雅黑" panose="020B0503020204020204" pitchFamily="34" charset="-122"/>
              <a:ea typeface="微软雅黑" panose="020B0503020204020204" pitchFamily="34" charset="-122"/>
            </a:endParaRPr>
          </a:p>
          <a:p>
            <a:pPr marL="514350" indent="-514350">
              <a:buFont typeface="+mj-lt"/>
              <a:buAutoNum type="arabicPeriod"/>
            </a:pP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22</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6" name="文本框 5"/>
          <p:cNvSpPr txBox="1"/>
          <p:nvPr/>
        </p:nvSpPr>
        <p:spPr>
          <a:xfrm>
            <a:off x="535998" y="1355643"/>
            <a:ext cx="10579306" cy="5139869"/>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基于单本体：</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pPr marL="457200" indent="-457200">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将多个本体集成为一个</a:t>
            </a:r>
            <a:r>
              <a:rPr lang="zh-CN" altLang="en-US" sz="2800" b="1" dirty="0">
                <a:latin typeface="微软雅黑" panose="020B0503020204020204" pitchFamily="34" charset="-122"/>
                <a:ea typeface="微软雅黑" panose="020B0503020204020204" pitchFamily="34" charset="-122"/>
              </a:rPr>
              <a:t>新的</a:t>
            </a:r>
            <a:r>
              <a:rPr lang="zh-CN" altLang="en-US" sz="2800" dirty="0">
                <a:latin typeface="微软雅黑" panose="020B0503020204020204" pitchFamily="34" charset="-122"/>
                <a:ea typeface="微软雅黑" panose="020B0503020204020204" pitchFamily="34" charset="-122"/>
              </a:rPr>
              <a:t>统一的本体，该本体</a:t>
            </a:r>
            <a:r>
              <a:rPr lang="zh-CN" altLang="en-US" sz="2800" b="1" dirty="0">
                <a:latin typeface="微软雅黑" panose="020B0503020204020204" pitchFamily="34" charset="-122"/>
                <a:ea typeface="微软雅黑" panose="020B0503020204020204" pitchFamily="34" charset="-122"/>
              </a:rPr>
              <a:t>提供统一的语义规范和共享词汇</a:t>
            </a:r>
            <a:endParaRPr lang="en-US" altLang="zh-CN" sz="2800" b="1" dirty="0">
              <a:latin typeface="微软雅黑" panose="020B0503020204020204" pitchFamily="34" charset="-122"/>
              <a:ea typeface="微软雅黑" panose="020B0503020204020204" pitchFamily="34" charset="-122"/>
            </a:endParaRPr>
          </a:p>
          <a:p>
            <a:endParaRPr lang="en-US" altLang="zh-CN" sz="2800" b="1"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缺点：</a:t>
            </a:r>
            <a:endParaRPr lang="en-US" altLang="zh-CN" sz="2800" dirty="0">
              <a:latin typeface="微软雅黑" panose="020B0503020204020204" pitchFamily="34" charset="-122"/>
              <a:ea typeface="微软雅黑" panose="020B0503020204020204" pitchFamily="34" charset="-122"/>
            </a:endParaRPr>
          </a:p>
          <a:p>
            <a:pPr marL="457200" indent="-457200">
              <a:spcAft>
                <a:spcPts val="12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新的本体规模可能过于庞大，而且它们只是作为集成本体的一部分，在涉及本体操作（如推理和查询）时效率会降低。</a:t>
            </a:r>
            <a:endParaRPr lang="en-US" altLang="zh-CN" sz="2800" dirty="0">
              <a:latin typeface="微软雅黑" panose="020B0503020204020204" pitchFamily="34" charset="-122"/>
              <a:ea typeface="微软雅黑" panose="020B0503020204020204" pitchFamily="34" charset="-122"/>
            </a:endParaRPr>
          </a:p>
          <a:p>
            <a:pPr marL="457200" indent="-457200">
              <a:spcAft>
                <a:spcPts val="12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当某个系统要求改变本体以适应它的新需求时，集成的本体也要重新修改。</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19125" y="385762"/>
            <a:ext cx="392430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本体集成</a:t>
            </a:r>
          </a:p>
        </p:txBody>
      </p:sp>
    </p:spTree>
  </p:cSld>
  <p:clrMapOvr>
    <a:masterClrMapping/>
  </p:clrMapOvr>
  <p:transition spd="med">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23</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392430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本体集成</a:t>
            </a:r>
          </a:p>
        </p:txBody>
      </p:sp>
      <p:sp>
        <p:nvSpPr>
          <p:cNvPr id="7" name="文本框 6"/>
          <p:cNvSpPr txBox="1"/>
          <p:nvPr/>
        </p:nvSpPr>
        <p:spPr>
          <a:xfrm>
            <a:off x="619125" y="1067314"/>
            <a:ext cx="10825623" cy="5216813"/>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基于全局本体</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局部本体的集成：</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pPr marL="457200" indent="-457200">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首先根据异构本体之间的</a:t>
            </a:r>
            <a:r>
              <a:rPr lang="zh-CN" altLang="en-US" sz="2800" b="1" dirty="0">
                <a:latin typeface="微软雅黑" panose="020B0503020204020204" pitchFamily="34" charset="-122"/>
                <a:ea typeface="微软雅黑" panose="020B0503020204020204" pitchFamily="34" charset="-122"/>
              </a:rPr>
              <a:t>共同知识</a:t>
            </a:r>
            <a:r>
              <a:rPr lang="zh-CN" altLang="en-US" sz="2800" dirty="0">
                <a:latin typeface="微软雅黑" panose="020B0503020204020204" pitchFamily="34" charset="-122"/>
                <a:ea typeface="微软雅黑" panose="020B0503020204020204" pitchFamily="34" charset="-122"/>
              </a:rPr>
              <a:t>，建立一个</a:t>
            </a:r>
            <a:r>
              <a:rPr lang="zh-CN" altLang="en-US" sz="2800" b="1" dirty="0">
                <a:latin typeface="微软雅黑" panose="020B0503020204020204" pitchFamily="34" charset="-122"/>
                <a:ea typeface="微软雅黑" panose="020B0503020204020204" pitchFamily="34" charset="-122"/>
              </a:rPr>
              <a:t>全局本体</a:t>
            </a:r>
            <a:r>
              <a:rPr lang="zh-CN" altLang="en-US" sz="2800" dirty="0">
                <a:latin typeface="微软雅黑" panose="020B0503020204020204" pitchFamily="34" charset="-122"/>
                <a:ea typeface="微软雅黑" panose="020B0503020204020204" pitchFamily="34" charset="-122"/>
              </a:rPr>
              <a:t>，各个系统有自己的本体（</a:t>
            </a:r>
            <a:r>
              <a:rPr lang="zh-CN" altLang="en-US" sz="2800" b="1" dirty="0">
                <a:latin typeface="微软雅黑" panose="020B0503020204020204" pitchFamily="34" charset="-122"/>
                <a:ea typeface="微软雅黑" panose="020B0503020204020204" pitchFamily="34" charset="-122"/>
              </a:rPr>
              <a:t>局部本体</a:t>
            </a:r>
            <a:r>
              <a:rPr lang="zh-CN" altLang="en-US" sz="2800" dirty="0">
                <a:latin typeface="微软雅黑" panose="020B0503020204020204" pitchFamily="34" charset="-122"/>
                <a:ea typeface="微软雅黑" panose="020B0503020204020204" pitchFamily="34" charset="-122"/>
              </a:rPr>
              <a:t>），通过局部本体与全局本体之间的</a:t>
            </a:r>
            <a:r>
              <a:rPr lang="zh-CN" altLang="en-US" sz="2800" b="1" dirty="0">
                <a:latin typeface="微软雅黑" panose="020B0503020204020204" pitchFamily="34" charset="-122"/>
                <a:ea typeface="微软雅黑" panose="020B0503020204020204" pitchFamily="34" charset="-122"/>
              </a:rPr>
              <a:t>映射</a:t>
            </a:r>
            <a:r>
              <a:rPr lang="zh-CN" altLang="en-US" sz="2800" dirty="0">
                <a:latin typeface="微软雅黑" panose="020B0503020204020204" pitchFamily="34" charset="-122"/>
                <a:ea typeface="微软雅黑" panose="020B0503020204020204" pitchFamily="34" charset="-122"/>
              </a:rPr>
              <a:t>达到集成的效果。</a:t>
            </a:r>
            <a:endParaRPr lang="en-US" altLang="zh-CN" sz="2800" dirty="0">
              <a:latin typeface="微软雅黑" panose="020B0503020204020204" pitchFamily="34" charset="-122"/>
              <a:ea typeface="微软雅黑" panose="020B0503020204020204" pitchFamily="34" charset="-122"/>
            </a:endParaRPr>
          </a:p>
          <a:p>
            <a:pPr>
              <a:spcAft>
                <a:spcPts val="600"/>
              </a:spcAft>
            </a:pPr>
            <a:endParaRPr lang="en-US" altLang="zh-CN" sz="2800" dirty="0">
              <a:latin typeface="微软雅黑" panose="020B0503020204020204" pitchFamily="34" charset="-122"/>
              <a:ea typeface="微软雅黑" panose="020B0503020204020204" pitchFamily="34" charset="-122"/>
            </a:endParaRPr>
          </a:p>
          <a:p>
            <a:pPr>
              <a:spcAft>
                <a:spcPts val="600"/>
              </a:spcAft>
            </a:pPr>
            <a:r>
              <a:rPr lang="zh-CN" altLang="en-US" sz="2800" dirty="0">
                <a:latin typeface="微软雅黑" panose="020B0503020204020204" pitchFamily="34" charset="-122"/>
                <a:ea typeface="微软雅黑" panose="020B0503020204020204" pitchFamily="34" charset="-122"/>
              </a:rPr>
              <a:t>优势：</a:t>
            </a:r>
            <a:endParaRPr lang="en-US" altLang="zh-CN" sz="2800" dirty="0">
              <a:latin typeface="微软雅黑" panose="020B0503020204020204" pitchFamily="34" charset="-122"/>
              <a:ea typeface="微软雅黑" panose="020B0503020204020204" pitchFamily="34" charset="-122"/>
            </a:endParaRPr>
          </a:p>
          <a:p>
            <a:pPr marL="514350" indent="-514350">
              <a:spcAft>
                <a:spcPts val="6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减少局部本体存在过多的冗余，减小规模</a:t>
            </a:r>
            <a:endParaRPr lang="en-US" altLang="zh-CN" sz="2800" dirty="0">
              <a:latin typeface="微软雅黑" panose="020B0503020204020204" pitchFamily="34" charset="-122"/>
              <a:ea typeface="微软雅黑" panose="020B0503020204020204" pitchFamily="34" charset="-122"/>
            </a:endParaRPr>
          </a:p>
          <a:p>
            <a:pPr marL="514350" indent="-514350">
              <a:spcAft>
                <a:spcPts val="6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局部本体独立开发，单独修改不影响其他本体</a:t>
            </a:r>
            <a:endParaRPr lang="en-US" altLang="zh-CN" sz="2800" dirty="0">
              <a:latin typeface="微软雅黑" panose="020B0503020204020204" pitchFamily="34" charset="-122"/>
              <a:ea typeface="微软雅黑" panose="020B0503020204020204" pitchFamily="34" charset="-122"/>
            </a:endParaRPr>
          </a:p>
          <a:p>
            <a:pPr>
              <a:spcAft>
                <a:spcPts val="600"/>
              </a:spcAft>
            </a:pPr>
            <a:r>
              <a:rPr lang="zh-CN" altLang="en-US" sz="2800" dirty="0">
                <a:latin typeface="微软雅黑" panose="020B0503020204020204" pitchFamily="34" charset="-122"/>
                <a:ea typeface="微软雅黑" panose="020B0503020204020204" pitchFamily="34" charset="-122"/>
              </a:rPr>
              <a:t>缺点：</a:t>
            </a:r>
            <a:endParaRPr lang="en-US" altLang="zh-CN" sz="2800" dirty="0">
              <a:latin typeface="微软雅黑" panose="020B0503020204020204" pitchFamily="34" charset="-122"/>
              <a:ea typeface="微软雅黑" panose="020B0503020204020204" pitchFamily="34" charset="-122"/>
            </a:endParaRPr>
          </a:p>
          <a:p>
            <a:pPr marL="457200" indent="-457200">
              <a:spcAft>
                <a:spcPts val="6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需要保证全局本体与局部本体之间的映射关系。</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392430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本体映射</a:t>
            </a:r>
          </a:p>
        </p:txBody>
      </p:sp>
      <p:pic>
        <p:nvPicPr>
          <p:cNvPr id="7" name="图片 6"/>
          <p:cNvPicPr>
            <a:picLocks noChangeAspect="1"/>
          </p:cNvPicPr>
          <p:nvPr/>
        </p:nvPicPr>
        <p:blipFill>
          <a:blip r:embed="rId3"/>
          <a:stretch>
            <a:fillRect/>
          </a:stretch>
        </p:blipFill>
        <p:spPr>
          <a:xfrm>
            <a:off x="6592834" y="1628775"/>
            <a:ext cx="5599166" cy="3384235"/>
          </a:xfrm>
          <a:prstGeom prst="rect">
            <a:avLst/>
          </a:prstGeom>
        </p:spPr>
      </p:pic>
      <p:sp>
        <p:nvSpPr>
          <p:cNvPr id="8" name="文本框 7"/>
          <p:cNvSpPr txBox="1"/>
          <p:nvPr/>
        </p:nvSpPr>
        <p:spPr>
          <a:xfrm>
            <a:off x="619125" y="1882233"/>
            <a:ext cx="6124575" cy="2554545"/>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核心思想：</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pPr marL="457200" indent="-457200">
              <a:spcAft>
                <a:spcPts val="12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在本体之间</a:t>
            </a:r>
            <a:r>
              <a:rPr lang="zh-CN" altLang="en-US" sz="2800" b="1" dirty="0">
                <a:latin typeface="微软雅黑" panose="020B0503020204020204" pitchFamily="34" charset="-122"/>
                <a:ea typeface="微软雅黑" panose="020B0503020204020204" pitchFamily="34" charset="-122"/>
              </a:rPr>
              <a:t>建立映射规则</a:t>
            </a:r>
            <a:r>
              <a:rPr lang="zh-CN" altLang="en-US" sz="2800" dirty="0">
                <a:latin typeface="微软雅黑" panose="020B0503020204020204" pitchFamily="34" charset="-122"/>
                <a:ea typeface="微软雅黑" panose="020B0503020204020204" pitchFamily="34" charset="-122"/>
              </a:rPr>
              <a:t>，信息借</a:t>
            </a:r>
            <a:endParaRPr lang="en-US" altLang="zh-CN" sz="2800" dirty="0">
              <a:latin typeface="微软雅黑" panose="020B0503020204020204" pitchFamily="34" charset="-122"/>
              <a:ea typeface="微软雅黑" panose="020B0503020204020204" pitchFamily="34" charset="-122"/>
            </a:endParaRPr>
          </a:p>
          <a:p>
            <a:pPr>
              <a:spcAft>
                <a:spcPts val="1200"/>
              </a:spcAft>
            </a:pPr>
            <a:r>
              <a:rPr lang="zh-CN" altLang="en-US" sz="2800" dirty="0">
                <a:latin typeface="微软雅黑" panose="020B0503020204020204" pitchFamily="34" charset="-122"/>
                <a:ea typeface="微软雅黑" panose="020B0503020204020204" pitchFamily="34" charset="-122"/>
              </a:rPr>
              <a:t>助这些规则在不同的本体间传递。</a:t>
            </a:r>
            <a:endParaRPr lang="en-US" altLang="zh-CN" sz="2800" dirty="0">
              <a:latin typeface="微软雅黑" panose="020B0503020204020204" pitchFamily="34" charset="-122"/>
              <a:ea typeface="微软雅黑" panose="020B0503020204020204" pitchFamily="34" charset="-122"/>
            </a:endParaRPr>
          </a:p>
          <a:p>
            <a:pPr>
              <a:spcAft>
                <a:spcPts val="1200"/>
              </a:spcAft>
            </a:pP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25</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pic>
        <p:nvPicPr>
          <p:cNvPr id="6" name="图片 5"/>
          <p:cNvPicPr>
            <a:picLocks noChangeAspect="1"/>
          </p:cNvPicPr>
          <p:nvPr/>
        </p:nvPicPr>
        <p:blipFill>
          <a:blip r:embed="rId2"/>
          <a:stretch>
            <a:fillRect/>
          </a:stretch>
        </p:blipFill>
        <p:spPr>
          <a:xfrm>
            <a:off x="963329" y="2031251"/>
            <a:ext cx="9463706" cy="4132041"/>
          </a:xfrm>
          <a:prstGeom prst="rect">
            <a:avLst/>
          </a:prstGeom>
        </p:spPr>
      </p:pic>
      <p:sp>
        <p:nvSpPr>
          <p:cNvPr id="7" name="文本框 6"/>
          <p:cNvSpPr txBox="1"/>
          <p:nvPr/>
        </p:nvSpPr>
        <p:spPr>
          <a:xfrm>
            <a:off x="619125" y="385762"/>
            <a:ext cx="392430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本体映射分类</a:t>
            </a:r>
          </a:p>
        </p:txBody>
      </p:sp>
      <p:sp>
        <p:nvSpPr>
          <p:cNvPr id="8" name="文本框 7"/>
          <p:cNvSpPr txBox="1"/>
          <p:nvPr/>
        </p:nvSpPr>
        <p:spPr>
          <a:xfrm>
            <a:off x="619124" y="1298182"/>
            <a:ext cx="8572377"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分类：映射的对象角度、功能角度、复杂程度角度</a:t>
            </a:r>
          </a:p>
        </p:txBody>
      </p:sp>
    </p:spTree>
  </p:cSld>
  <p:clrMapOvr>
    <a:masterClrMapping/>
  </p:clrMapOvr>
  <p:transition spd="med">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26</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392430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本体映射生成过程</a:t>
            </a:r>
          </a:p>
        </p:txBody>
      </p:sp>
      <p:pic>
        <p:nvPicPr>
          <p:cNvPr id="3" name="图片 2"/>
          <p:cNvPicPr>
            <a:picLocks noChangeAspect="1"/>
          </p:cNvPicPr>
          <p:nvPr/>
        </p:nvPicPr>
        <p:blipFill>
          <a:blip r:embed="rId2"/>
          <a:stretch>
            <a:fillRect/>
          </a:stretch>
        </p:blipFill>
        <p:spPr>
          <a:xfrm>
            <a:off x="1283161" y="1505922"/>
            <a:ext cx="9625677" cy="3457964"/>
          </a:xfrm>
          <a:prstGeom prst="rect">
            <a:avLst/>
          </a:prstGeom>
        </p:spPr>
      </p:pic>
      <p:sp>
        <p:nvSpPr>
          <p:cNvPr id="9" name="文本框 8"/>
          <p:cNvSpPr txBox="1"/>
          <p:nvPr/>
        </p:nvSpPr>
        <p:spPr>
          <a:xfrm>
            <a:off x="619125" y="5212434"/>
            <a:ext cx="10896600"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关键是如何</a:t>
            </a:r>
            <a:r>
              <a:rPr lang="zh-CN" altLang="en-US" sz="2400" b="1" dirty="0">
                <a:latin typeface="微软雅黑" panose="020B0503020204020204" pitchFamily="34" charset="-122"/>
                <a:ea typeface="微软雅黑" panose="020B0503020204020204" pitchFamily="34" charset="-122"/>
              </a:rPr>
              <a:t>发现映射</a:t>
            </a:r>
            <a:r>
              <a:rPr lang="zh-CN" altLang="en-US" sz="2400" dirty="0">
                <a:latin typeface="微软雅黑" panose="020B0503020204020204" pitchFamily="34" charset="-122"/>
                <a:ea typeface="微软雅黑" panose="020B0503020204020204" pitchFamily="34" charset="-122"/>
              </a:rPr>
              <a:t>：利用一定算法，寻找异构本体间的联系，通过这些联系建立异构本体间的映射规则。</a:t>
            </a:r>
          </a:p>
        </p:txBody>
      </p:sp>
    </p:spTree>
  </p:cSld>
  <p:clrMapOvr>
    <a:masterClrMapping/>
  </p:clrMapOvr>
  <p:transition spd="med">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27</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392430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本体映射的类型</a:t>
            </a:r>
          </a:p>
        </p:txBody>
      </p:sp>
      <p:sp>
        <p:nvSpPr>
          <p:cNvPr id="2" name="文本框 1"/>
          <p:cNvSpPr txBox="1"/>
          <p:nvPr/>
        </p:nvSpPr>
        <p:spPr>
          <a:xfrm>
            <a:off x="770019" y="1361870"/>
            <a:ext cx="9864577" cy="4832092"/>
          </a:xfrm>
          <a:prstGeom prst="rect">
            <a:avLst/>
          </a:prstGeom>
          <a:noFill/>
        </p:spPr>
        <p:txBody>
          <a:bodyPr wrap="square" rtlCol="0">
            <a:spAutoFit/>
          </a:bodyPr>
          <a:lstStyle/>
          <a:p>
            <a:pPr marL="457200" indent="-457200">
              <a:lnSpc>
                <a:spcPct val="200000"/>
              </a:lnSpc>
              <a:buClr>
                <a:srgbClr val="FF0000"/>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基于术语的本体映射</a:t>
            </a:r>
            <a:endParaRPr lang="en-US" altLang="zh-CN" sz="2800" dirty="0">
              <a:latin typeface="微软雅黑" panose="020B0503020204020204" pitchFamily="34" charset="-122"/>
              <a:ea typeface="微软雅黑" panose="020B0503020204020204" pitchFamily="34" charset="-122"/>
            </a:endParaRPr>
          </a:p>
          <a:p>
            <a:pPr marL="914400" lvl="1" indent="-457200">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字符串方法（相似度度量）、基于语言的方法</a:t>
            </a:r>
            <a:endParaRPr lang="en-US" altLang="zh-CN" sz="2800" dirty="0">
              <a:latin typeface="微软雅黑" panose="020B0503020204020204" pitchFamily="34" charset="-122"/>
              <a:ea typeface="微软雅黑" panose="020B0503020204020204" pitchFamily="34" charset="-122"/>
            </a:endParaRPr>
          </a:p>
          <a:p>
            <a:pPr marL="457200" indent="-457200">
              <a:lnSpc>
                <a:spcPct val="200000"/>
              </a:lnSpc>
              <a:buClr>
                <a:srgbClr val="FF0000"/>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基于结构的本体映射</a:t>
            </a:r>
            <a:endParaRPr lang="en-US" altLang="zh-CN" sz="2800" dirty="0">
              <a:latin typeface="微软雅黑" panose="020B0503020204020204" pitchFamily="34" charset="-122"/>
              <a:ea typeface="微软雅黑" panose="020B0503020204020204" pitchFamily="34" charset="-122"/>
            </a:endParaRPr>
          </a:p>
          <a:p>
            <a:pPr marL="914400" lvl="1" indent="-457200">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内部结构、外部结构</a:t>
            </a:r>
            <a:endParaRPr lang="en-US" altLang="zh-CN" sz="2800" dirty="0">
              <a:latin typeface="微软雅黑" panose="020B0503020204020204" pitchFamily="34" charset="-122"/>
              <a:ea typeface="微软雅黑" panose="020B0503020204020204" pitchFamily="34" charset="-122"/>
            </a:endParaRPr>
          </a:p>
          <a:p>
            <a:pPr marL="457200" indent="-457200">
              <a:lnSpc>
                <a:spcPct val="200000"/>
              </a:lnSpc>
              <a:buClr>
                <a:srgbClr val="FF0000"/>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基于实体的本体映射</a:t>
            </a:r>
          </a:p>
          <a:p>
            <a:pPr marL="457200" indent="-457200">
              <a:lnSpc>
                <a:spcPct val="200000"/>
              </a:lnSpc>
              <a:buClr>
                <a:srgbClr val="FF0000"/>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综合方法</a:t>
            </a:r>
            <a:endParaRPr lang="en-US" altLang="zh-CN" sz="2800" dirty="0">
              <a:latin typeface="微软雅黑" panose="020B0503020204020204" pitchFamily="34" charset="-122"/>
              <a:ea typeface="微软雅黑" panose="020B0503020204020204" pitchFamily="34" charset="-122"/>
            </a:endParaRPr>
          </a:p>
          <a:p>
            <a:pPr>
              <a:buClr>
                <a:srgbClr val="FF0000"/>
              </a:buClr>
            </a:pP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28</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基于术语的本体映射</a:t>
            </a:r>
          </a:p>
        </p:txBody>
      </p:sp>
      <p:sp>
        <p:nvSpPr>
          <p:cNvPr id="6" name="文本框 5"/>
          <p:cNvSpPr txBox="1"/>
          <p:nvPr/>
        </p:nvSpPr>
        <p:spPr>
          <a:xfrm>
            <a:off x="619124" y="1351291"/>
            <a:ext cx="10599481" cy="4770537"/>
          </a:xfrm>
          <a:prstGeom prst="rect">
            <a:avLst/>
          </a:prstGeom>
          <a:noFill/>
        </p:spPr>
        <p:txBody>
          <a:bodyPr wrap="square" rtlCol="0">
            <a:spAutoFit/>
          </a:bodyPr>
          <a:lstStyle/>
          <a:p>
            <a:pPr>
              <a:spcAft>
                <a:spcPts val="1200"/>
              </a:spcAft>
            </a:pPr>
            <a:r>
              <a:rPr lang="zh-CN" altLang="en-US" sz="2800" dirty="0">
                <a:latin typeface="微软雅黑" panose="020B0503020204020204" pitchFamily="34" charset="-122"/>
                <a:ea typeface="微软雅黑" panose="020B0503020204020204" pitchFamily="34" charset="-122"/>
              </a:rPr>
              <a:t>基于字符串的方法：</a:t>
            </a:r>
            <a:endParaRPr lang="en-US" altLang="zh-CN" sz="2800" dirty="0">
              <a:latin typeface="微软雅黑" panose="020B0503020204020204" pitchFamily="34" charset="-122"/>
              <a:ea typeface="微软雅黑" panose="020B0503020204020204" pitchFamily="34" charset="-122"/>
            </a:endParaRPr>
          </a:p>
          <a:p>
            <a:pPr marL="457200" indent="-457200">
              <a:spcAft>
                <a:spcPts val="12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核心：直接</a:t>
            </a:r>
            <a:r>
              <a:rPr lang="zh-CN" altLang="en-US" sz="2800" b="1" dirty="0">
                <a:latin typeface="微软雅黑" panose="020B0503020204020204" pitchFamily="34" charset="-122"/>
                <a:ea typeface="微软雅黑" panose="020B0503020204020204" pitchFamily="34" charset="-122"/>
              </a:rPr>
              <a:t>比较</a:t>
            </a:r>
            <a:r>
              <a:rPr lang="zh-CN" altLang="en-US" sz="2800" dirty="0">
                <a:latin typeface="微软雅黑" panose="020B0503020204020204" pitchFamily="34" charset="-122"/>
                <a:ea typeface="微软雅黑" panose="020B0503020204020204" pitchFamily="34" charset="-122"/>
              </a:rPr>
              <a:t>表示本体成分的术语的</a:t>
            </a:r>
            <a:r>
              <a:rPr lang="zh-CN" altLang="en-US" sz="2800" b="1" dirty="0">
                <a:latin typeface="微软雅黑" panose="020B0503020204020204" pitchFamily="34" charset="-122"/>
                <a:ea typeface="微软雅黑" panose="020B0503020204020204" pitchFamily="34" charset="-122"/>
              </a:rPr>
              <a:t>字符串结构</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pPr marL="457200" indent="-457200">
              <a:spcAft>
                <a:spcPts val="12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规范化：提高字符串比较结果的可靠性和效率</a:t>
            </a:r>
            <a:endParaRPr lang="en-US" altLang="zh-CN" sz="2800" dirty="0">
              <a:latin typeface="微软雅黑" panose="020B0503020204020204" pitchFamily="34" charset="-122"/>
              <a:ea typeface="微软雅黑" panose="020B0503020204020204" pitchFamily="34" charset="-122"/>
            </a:endParaRPr>
          </a:p>
          <a:p>
            <a:pPr marL="971550" lvl="1" indent="-514350">
              <a:spcBef>
                <a:spcPts val="600"/>
              </a:spcBef>
              <a:spcAft>
                <a:spcPts val="1200"/>
              </a:spcAft>
              <a:buFont typeface="+mj-lt"/>
              <a:buAutoNum type="arabicPeriod"/>
            </a:pPr>
            <a:r>
              <a:rPr lang="zh-CN" altLang="en-US" sz="2800" dirty="0">
                <a:latin typeface="微软雅黑" panose="020B0503020204020204" pitchFamily="34" charset="-122"/>
                <a:ea typeface="微软雅黑" panose="020B0503020204020204" pitchFamily="34" charset="-122"/>
              </a:rPr>
              <a:t>大小写规范化</a:t>
            </a:r>
            <a:r>
              <a:rPr lang="en-US" altLang="zh-CN" sz="2800" dirty="0">
                <a:latin typeface="微软雅黑" panose="020B0503020204020204" pitchFamily="34" charset="-122"/>
                <a:ea typeface="微软雅黑" panose="020B0503020204020204" pitchFamily="34" charset="-122"/>
              </a:rPr>
              <a:t>		2. </a:t>
            </a:r>
            <a:r>
              <a:rPr lang="zh-CN" altLang="en-US" sz="2800" dirty="0">
                <a:latin typeface="微软雅黑" panose="020B0503020204020204" pitchFamily="34" charset="-122"/>
                <a:ea typeface="微软雅黑" panose="020B0503020204020204" pitchFamily="34" charset="-122"/>
              </a:rPr>
              <a:t>空白正规化</a:t>
            </a:r>
            <a:endParaRPr lang="en-US" altLang="zh-CN" sz="2800" dirty="0">
              <a:latin typeface="微软雅黑" panose="020B0503020204020204" pitchFamily="34" charset="-122"/>
              <a:ea typeface="微软雅黑" panose="020B0503020204020204" pitchFamily="34" charset="-122"/>
            </a:endParaRPr>
          </a:p>
          <a:p>
            <a:pPr marL="971550" lvl="1" indent="-514350">
              <a:spcBef>
                <a:spcPts val="600"/>
              </a:spcBef>
              <a:spcAft>
                <a:spcPts val="1200"/>
              </a:spcAft>
              <a:buFont typeface="+mj-lt"/>
              <a:buAutoNum type="arabicPeriod"/>
            </a:pPr>
            <a:r>
              <a:rPr lang="zh-CN" altLang="en-US" sz="2800" dirty="0">
                <a:latin typeface="微软雅黑" panose="020B0503020204020204" pitchFamily="34" charset="-122"/>
                <a:ea typeface="微软雅黑" panose="020B0503020204020204" pitchFamily="34" charset="-122"/>
              </a:rPr>
              <a:t>连续符正规化</a:t>
            </a:r>
            <a:r>
              <a:rPr lang="en-US" altLang="zh-CN" sz="2800" dirty="0">
                <a:latin typeface="微软雅黑" panose="020B0503020204020204" pitchFamily="34" charset="-122"/>
                <a:ea typeface="微软雅黑" panose="020B0503020204020204" pitchFamily="34" charset="-122"/>
              </a:rPr>
              <a:t>		4. </a:t>
            </a:r>
            <a:r>
              <a:rPr lang="zh-CN" altLang="en-US" sz="2800" dirty="0">
                <a:latin typeface="微软雅黑" panose="020B0503020204020204" pitchFamily="34" charset="-122"/>
                <a:ea typeface="微软雅黑" panose="020B0503020204020204" pitchFamily="34" charset="-122"/>
              </a:rPr>
              <a:t>消除标点</a:t>
            </a:r>
            <a:endParaRPr lang="en-US" altLang="zh-CN" sz="2800" dirty="0">
              <a:latin typeface="微软雅黑" panose="020B0503020204020204" pitchFamily="34" charset="-122"/>
              <a:ea typeface="微软雅黑" panose="020B0503020204020204" pitchFamily="34" charset="-122"/>
            </a:endParaRPr>
          </a:p>
          <a:p>
            <a:pPr marL="971550" lvl="1" indent="-514350">
              <a:spcBef>
                <a:spcPts val="600"/>
              </a:spcBef>
              <a:spcAft>
                <a:spcPts val="1200"/>
              </a:spcAft>
              <a:buFont typeface="+mj-lt"/>
              <a:buAutoNum type="arabicPeriod"/>
            </a:pPr>
            <a:r>
              <a:rPr lang="zh-CN" altLang="en-US" sz="2800" dirty="0">
                <a:latin typeface="微软雅黑" panose="020B0503020204020204" pitchFamily="34" charset="-122"/>
                <a:ea typeface="微软雅黑" panose="020B0503020204020204" pitchFamily="34" charset="-122"/>
              </a:rPr>
              <a:t>消除无用词</a:t>
            </a:r>
            <a:r>
              <a:rPr lang="en-US" altLang="zh-CN" sz="2800" dirty="0">
                <a:latin typeface="微软雅黑" panose="020B0503020204020204" pitchFamily="34" charset="-122"/>
                <a:ea typeface="微软雅黑" panose="020B0503020204020204" pitchFamily="34" charset="-122"/>
              </a:rPr>
              <a:t>		6. </a:t>
            </a:r>
            <a:r>
              <a:rPr lang="zh-CN" altLang="en-US" sz="2800" dirty="0">
                <a:latin typeface="微软雅黑" panose="020B0503020204020204" pitchFamily="34" charset="-122"/>
                <a:ea typeface="微软雅黑" panose="020B0503020204020204" pitchFamily="34" charset="-122"/>
              </a:rPr>
              <a:t>消除变音符</a:t>
            </a:r>
            <a:endParaRPr lang="en-US" altLang="zh-CN" sz="2800" dirty="0">
              <a:latin typeface="微软雅黑" panose="020B0503020204020204" pitchFamily="34" charset="-122"/>
              <a:ea typeface="微软雅黑" panose="020B0503020204020204" pitchFamily="34" charset="-122"/>
            </a:endParaRPr>
          </a:p>
          <a:p>
            <a:pPr marL="457200" indent="-457200">
              <a:spcAft>
                <a:spcPts val="1200"/>
              </a:spcAft>
              <a:buFont typeface="Arial" panose="020B0604020202090204" pitchFamily="34" charset="0"/>
              <a:buChar char="•"/>
            </a:pP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29</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如何计算字符串相似度</a:t>
            </a:r>
          </a:p>
        </p:txBody>
      </p:sp>
      <p:pic>
        <p:nvPicPr>
          <p:cNvPr id="7" name="图片 6"/>
          <p:cNvPicPr>
            <a:picLocks noChangeAspect="1"/>
          </p:cNvPicPr>
          <p:nvPr/>
        </p:nvPicPr>
        <p:blipFill>
          <a:blip r:embed="rId2"/>
          <a:stretch>
            <a:fillRect/>
          </a:stretch>
        </p:blipFill>
        <p:spPr>
          <a:xfrm>
            <a:off x="619125" y="1152442"/>
            <a:ext cx="8858017" cy="4879477"/>
          </a:xfrm>
          <a:prstGeom prst="rect">
            <a:avLst/>
          </a:prstGeom>
        </p:spPr>
      </p:pic>
    </p:spTree>
  </p:cSld>
  <p:clrMapOvr>
    <a:masterClrMapping/>
  </p:clrMapOvr>
  <p:transition spd="med">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4" cstate="print"/>
          <a:stretch>
            <a:fillRect/>
          </a:stretch>
        </p:blipFill>
        <p:spPr>
          <a:xfrm>
            <a:off x="9015095" y="4259580"/>
            <a:ext cx="1795780" cy="2251075"/>
          </a:xfrm>
          <a:prstGeom prst="rect">
            <a:avLst/>
          </a:prstGeom>
        </p:spPr>
      </p:pic>
      <p:sp>
        <p:nvSpPr>
          <p:cNvPr id="2" name="文本框 1"/>
          <p:cNvSpPr txBox="1"/>
          <p:nvPr/>
        </p:nvSpPr>
        <p:spPr>
          <a:xfrm>
            <a:off x="2632032" y="1207119"/>
            <a:ext cx="7280953" cy="1107996"/>
          </a:xfrm>
          <a:prstGeom prst="rect">
            <a:avLst/>
          </a:prstGeom>
          <a:noFill/>
        </p:spPr>
        <p:txBody>
          <a:bodyPr wrap="square" rtlCol="0">
            <a:spAutoFit/>
          </a:bodyPr>
          <a:lstStyle/>
          <a:p>
            <a:pPr algn="just"/>
            <a:r>
              <a:rPr lang="zh-CN" altLang="en-US" sz="6600" b="1" dirty="0">
                <a:latin typeface="黑体" panose="02010609060101010101" pitchFamily="49" charset="-122"/>
                <a:ea typeface="黑体" panose="02010609060101010101" pitchFamily="49" charset="-122"/>
              </a:rPr>
              <a:t>知识图谱融合概述</a:t>
            </a:r>
          </a:p>
        </p:txBody>
      </p:sp>
      <p:sp>
        <p:nvSpPr>
          <p:cNvPr id="4" name="文本框 3"/>
          <p:cNvSpPr txBox="1"/>
          <p:nvPr/>
        </p:nvSpPr>
        <p:spPr>
          <a:xfrm>
            <a:off x="6513816" y="3544584"/>
            <a:ext cx="1613042" cy="369332"/>
          </a:xfrm>
          <a:prstGeom prst="rect">
            <a:avLst/>
          </a:prstGeom>
          <a:noFill/>
        </p:spPr>
        <p:txBody>
          <a:bodyPr wrap="square" rtlCol="0">
            <a:spAutoFit/>
          </a:bodyPr>
          <a:lstStyle/>
          <a:p>
            <a:endParaRPr lang="zh-CN" altLang="en-US" dirty="0"/>
          </a:p>
        </p:txBody>
      </p:sp>
      <p:sp>
        <p:nvSpPr>
          <p:cNvPr id="6" name="文本框 5"/>
          <p:cNvSpPr txBox="1"/>
          <p:nvPr/>
        </p:nvSpPr>
        <p:spPr>
          <a:xfrm>
            <a:off x="5737639" y="4819884"/>
            <a:ext cx="3277456" cy="830997"/>
          </a:xfrm>
          <a:prstGeom prst="rect">
            <a:avLst/>
          </a:prstGeom>
          <a:noFill/>
        </p:spPr>
        <p:txBody>
          <a:bodyPr wrap="square" rtlCol="0">
            <a:spAutoFit/>
          </a:bodyPr>
          <a:lstStyle/>
          <a:p>
            <a:r>
              <a:rPr lang="zh-CN" altLang="en-US" sz="2400" dirty="0">
                <a:solidFill>
                  <a:schemeClr val="bg1"/>
                </a:solidFill>
                <a:latin typeface="黑体" panose="02010609060101010101" pitchFamily="49" charset="-122"/>
                <a:ea typeface="黑体" panose="02010609060101010101" pitchFamily="49" charset="-122"/>
              </a:rPr>
              <a:t>汇报人：赵岩</a:t>
            </a:r>
            <a:endParaRPr lang="en-US" altLang="zh-CN" sz="2400" dirty="0">
              <a:solidFill>
                <a:schemeClr val="bg1"/>
              </a:solidFill>
              <a:latin typeface="黑体" panose="02010609060101010101" pitchFamily="49" charset="-122"/>
              <a:ea typeface="黑体" panose="02010609060101010101" pitchFamily="49" charset="-122"/>
            </a:endParaRPr>
          </a:p>
          <a:p>
            <a:r>
              <a:rPr lang="zh-CN" altLang="en-US" sz="2400" dirty="0">
                <a:solidFill>
                  <a:schemeClr val="bg1"/>
                </a:solidFill>
                <a:latin typeface="黑体" panose="02010609060101010101" pitchFamily="49" charset="-122"/>
                <a:ea typeface="黑体" panose="02010609060101010101" pitchFamily="49" charset="-122"/>
              </a:rPr>
              <a:t>学号：</a:t>
            </a:r>
            <a:r>
              <a:rPr lang="en-US" altLang="zh-CN" sz="2400" dirty="0">
                <a:solidFill>
                  <a:schemeClr val="bg1"/>
                </a:solidFill>
                <a:latin typeface="黑体" panose="02010609060101010101" pitchFamily="49" charset="-122"/>
                <a:ea typeface="黑体" panose="02010609060101010101" pitchFamily="49" charset="-122"/>
              </a:rPr>
              <a:t>21721554</a:t>
            </a:r>
            <a:endParaRPr lang="zh-CN" altLang="en-US" sz="2400" dirty="0">
              <a:solidFill>
                <a:schemeClr val="bg1"/>
              </a:solidFill>
              <a:latin typeface="黑体" panose="02010609060101010101" pitchFamily="49" charset="-122"/>
              <a:ea typeface="黑体" panose="02010609060101010101" pitchFamily="49" charset="-122"/>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30</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字符串相似度计算</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编辑距离</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372" y="1109252"/>
            <a:ext cx="8868162" cy="5199751"/>
          </a:xfrm>
          <a:prstGeom prst="rect">
            <a:avLst/>
          </a:prstGeom>
        </p:spPr>
      </p:pic>
    </p:spTree>
  </p:cSld>
  <p:clrMapOvr>
    <a:masterClrMapping/>
  </p:clrMapOvr>
  <p:transition spd="med">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31</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字符串相似度计算</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编辑距离</a:t>
            </a:r>
          </a:p>
        </p:txBody>
      </p:sp>
      <p:pic>
        <p:nvPicPr>
          <p:cNvPr id="7" name="图片 6"/>
          <p:cNvPicPr>
            <a:picLocks noChangeAspect="1"/>
          </p:cNvPicPr>
          <p:nvPr/>
        </p:nvPicPr>
        <p:blipFill>
          <a:blip r:embed="rId3"/>
          <a:stretch>
            <a:fillRect/>
          </a:stretch>
        </p:blipFill>
        <p:spPr>
          <a:xfrm>
            <a:off x="413058" y="1038102"/>
            <a:ext cx="8517306" cy="5126724"/>
          </a:xfrm>
          <a:prstGeom prst="rect">
            <a:avLst/>
          </a:prstGeom>
        </p:spPr>
      </p:pic>
    </p:spTree>
  </p:cSld>
  <p:clrMapOvr>
    <a:masterClrMapping/>
  </p:clrMapOvr>
  <p:transition spd="med">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32</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字符串相似度计算</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编辑距离</a:t>
            </a:r>
          </a:p>
        </p:txBody>
      </p:sp>
      <p:pic>
        <p:nvPicPr>
          <p:cNvPr id="3" name="图片 2"/>
          <p:cNvPicPr>
            <a:picLocks noChangeAspect="1"/>
          </p:cNvPicPr>
          <p:nvPr/>
        </p:nvPicPr>
        <p:blipFill>
          <a:blip r:embed="rId3"/>
          <a:stretch>
            <a:fillRect/>
          </a:stretch>
        </p:blipFill>
        <p:spPr>
          <a:xfrm>
            <a:off x="619125" y="1054468"/>
            <a:ext cx="8917503" cy="5203071"/>
          </a:xfrm>
          <a:prstGeom prst="rect">
            <a:avLst/>
          </a:prstGeom>
        </p:spPr>
      </p:pic>
    </p:spTree>
  </p:cSld>
  <p:clrMapOvr>
    <a:masterClrMapping/>
  </p:clrMapOvr>
  <p:transition spd="med">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33</a:t>
            </a:fld>
            <a:endParaRPr kumimoji="0" lang="zh-CN" altLang="en-US" sz="1800" b="1" i="1" u="none" strike="noStrike" kern="1200" cap="none" spc="0" normalizeH="0" baseline="0" noProof="0" dirty="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字符串相似度计算</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集合相似度</a:t>
            </a:r>
          </a:p>
        </p:txBody>
      </p:sp>
      <p:pic>
        <p:nvPicPr>
          <p:cNvPr id="7" name="图片 6"/>
          <p:cNvPicPr>
            <a:picLocks noChangeAspect="1"/>
          </p:cNvPicPr>
          <p:nvPr/>
        </p:nvPicPr>
        <p:blipFill>
          <a:blip r:embed="rId2"/>
          <a:stretch>
            <a:fillRect/>
          </a:stretch>
        </p:blipFill>
        <p:spPr>
          <a:xfrm>
            <a:off x="619124" y="1109419"/>
            <a:ext cx="9401714" cy="5012707"/>
          </a:xfrm>
          <a:prstGeom prst="rect">
            <a:avLst/>
          </a:prstGeom>
        </p:spPr>
      </p:pic>
    </p:spTree>
  </p:cSld>
  <p:clrMapOvr>
    <a:masterClrMapping/>
  </p:clrMapOvr>
  <p:transition spd="med">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34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基于结构的本体映射</a:t>
            </a:r>
          </a:p>
        </p:txBody>
      </p:sp>
      <p:sp>
        <p:nvSpPr>
          <p:cNvPr id="8" name="文本框 7"/>
          <p:cNvSpPr txBox="1"/>
          <p:nvPr/>
        </p:nvSpPr>
        <p:spPr>
          <a:xfrm>
            <a:off x="619125" y="1132638"/>
            <a:ext cx="10599481" cy="4031873"/>
          </a:xfrm>
          <a:prstGeom prst="rect">
            <a:avLst/>
          </a:prstGeom>
          <a:noFill/>
        </p:spPr>
        <p:txBody>
          <a:bodyPr wrap="square" rtlCol="0">
            <a:spAutoFit/>
          </a:bodyPr>
          <a:lstStyle/>
          <a:p>
            <a:pPr>
              <a:spcAft>
                <a:spcPts val="1200"/>
              </a:spcAft>
            </a:pPr>
            <a:r>
              <a:rPr lang="zh-CN" altLang="en-US" sz="2800" b="1" dirty="0">
                <a:latin typeface="微软雅黑" panose="020B0503020204020204" pitchFamily="34" charset="-122"/>
                <a:ea typeface="微软雅黑" panose="020B0503020204020204" pitchFamily="34" charset="-122"/>
              </a:rPr>
              <a:t>内部结构</a:t>
            </a:r>
            <a:r>
              <a:rPr lang="zh-CN" altLang="en-US" sz="2800" dirty="0">
                <a:latin typeface="微软雅黑" panose="020B0503020204020204" pitchFamily="34" charset="-122"/>
                <a:ea typeface="微软雅黑" panose="020B0503020204020204" pitchFamily="34" charset="-122"/>
              </a:rPr>
              <a:t>：考虑本体的概念或关系的属性或属性的数据类型</a:t>
            </a:r>
            <a:endParaRPr lang="en-US" altLang="zh-CN" sz="2800" dirty="0">
              <a:latin typeface="微软雅黑" panose="020B0503020204020204" pitchFamily="34" charset="-122"/>
              <a:ea typeface="微软雅黑" panose="020B0503020204020204" pitchFamily="34" charset="-122"/>
            </a:endParaRPr>
          </a:p>
          <a:p>
            <a:pPr marL="914400" lvl="1" indent="-457200">
              <a:spcBef>
                <a:spcPts val="1200"/>
              </a:spcBef>
              <a:spcAft>
                <a:spcPts val="12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利用诸如属性或关系的定义域、它们的基数来计算本体成分之间的相似度 </a:t>
            </a:r>
            <a:endParaRPr lang="en-US" altLang="zh-CN" sz="2800" dirty="0">
              <a:latin typeface="微软雅黑" panose="020B0503020204020204" pitchFamily="34" charset="-122"/>
              <a:ea typeface="微软雅黑" panose="020B0503020204020204" pitchFamily="34" charset="-122"/>
            </a:endParaRPr>
          </a:p>
          <a:p>
            <a:pPr>
              <a:spcAft>
                <a:spcPts val="1200"/>
              </a:spcAft>
            </a:pPr>
            <a:r>
              <a:rPr lang="zh-CN" altLang="en-US" sz="2800" b="1" dirty="0">
                <a:latin typeface="微软雅黑" panose="020B0503020204020204" pitchFamily="34" charset="-122"/>
                <a:ea typeface="微软雅黑" panose="020B0503020204020204" pitchFamily="34" charset="-122"/>
              </a:rPr>
              <a:t>外部结构</a:t>
            </a:r>
            <a:r>
              <a:rPr lang="zh-CN" altLang="en-US" sz="2800" dirty="0">
                <a:latin typeface="微软雅黑" panose="020B0503020204020204" pitchFamily="34" charset="-122"/>
                <a:ea typeface="微软雅黑" panose="020B0503020204020204" pitchFamily="34" charset="-122"/>
              </a:rPr>
              <a:t>：考虑它们本体之间相关的外部结构</a:t>
            </a:r>
            <a:endParaRPr lang="en-US" altLang="zh-CN" sz="2800" dirty="0">
              <a:latin typeface="微软雅黑" panose="020B0503020204020204" pitchFamily="34" charset="-122"/>
              <a:ea typeface="微软雅黑" panose="020B0503020204020204" pitchFamily="34" charset="-122"/>
            </a:endParaRPr>
          </a:p>
          <a:p>
            <a:pPr marL="914400" lvl="1" indent="-457200">
              <a:spcAft>
                <a:spcPts val="12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如果两个概念相似，它们的邻居也很可能是相似的</a:t>
            </a:r>
            <a:endParaRPr lang="en-US" altLang="zh-CN" sz="2800" dirty="0">
              <a:latin typeface="微软雅黑" panose="020B0503020204020204" pitchFamily="34" charset="-122"/>
              <a:ea typeface="微软雅黑" panose="020B0503020204020204" pitchFamily="34" charset="-122"/>
            </a:endParaRPr>
          </a:p>
          <a:p>
            <a:pPr marL="914400" lvl="1" indent="-457200">
              <a:spcAft>
                <a:spcPts val="12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外部结构方法无法解决由本体建模的观点不同而造成的异构。</a:t>
            </a:r>
            <a:endParaRPr lang="en-US" altLang="zh-CN" sz="2800" dirty="0">
              <a:latin typeface="微软雅黑" panose="020B0503020204020204" pitchFamily="34" charset="-122"/>
              <a:ea typeface="微软雅黑" panose="020B0503020204020204" pitchFamily="34" charset="-122"/>
            </a:endParaRPr>
          </a:p>
          <a:p>
            <a:pPr marL="914400" lvl="1" indent="-457200">
              <a:spcAft>
                <a:spcPts val="1200"/>
              </a:spcAft>
              <a:buFont typeface="Arial" panose="020B0604020202090204" pitchFamily="34" charset="0"/>
              <a:buChar char="•"/>
            </a:pPr>
            <a:endParaRPr lang="en-US" altLang="zh-CN" sz="28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2346" y="4697793"/>
            <a:ext cx="5591011" cy="1380747"/>
          </a:xfrm>
          <a:prstGeom prst="rect">
            <a:avLst/>
          </a:prstGeom>
        </p:spPr>
      </p:pic>
    </p:spTree>
  </p:cSld>
  <p:clrMapOvr>
    <a:masterClrMapping/>
  </p:clrMapOvr>
  <p:transition spd="med">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35</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cs typeface="Arial" panose="020B0604020202090204" pitchFamily="34" charset="0"/>
              </a:rPr>
              <a:t>基于结构的本体映射工具</a:t>
            </a:r>
          </a:p>
        </p:txBody>
      </p:sp>
      <p:sp>
        <p:nvSpPr>
          <p:cNvPr id="6" name="文本框 5"/>
          <p:cNvSpPr txBox="1"/>
          <p:nvPr/>
        </p:nvSpPr>
        <p:spPr>
          <a:xfrm>
            <a:off x="619125" y="1201050"/>
            <a:ext cx="11710527" cy="3994235"/>
          </a:xfrm>
          <a:prstGeom prst="rect">
            <a:avLst/>
          </a:prstGeom>
          <a:noFill/>
        </p:spPr>
        <p:txBody>
          <a:bodyPr wrap="square" rtlCol="0">
            <a:spAutoFit/>
          </a:bodyPr>
          <a:lstStyle/>
          <a:p>
            <a:pPr>
              <a:spcAft>
                <a:spcPts val="1200"/>
              </a:spcAft>
            </a:pPr>
            <a:r>
              <a:rPr lang="en-US" altLang="zh-CN" sz="2800" dirty="0">
                <a:latin typeface="微软雅黑" panose="020B0503020204020204" pitchFamily="34" charset="-122"/>
                <a:ea typeface="微软雅黑" panose="020B0503020204020204" pitchFamily="34" charset="-122"/>
              </a:rPr>
              <a:t>PROMPT</a:t>
            </a:r>
            <a:r>
              <a:rPr lang="zh-CN" altLang="en-US" sz="2800" dirty="0">
                <a:latin typeface="微软雅黑" panose="020B0503020204020204" pitchFamily="34" charset="-122"/>
                <a:ea typeface="微软雅黑" panose="020B0503020204020204" pitchFamily="34" charset="-122"/>
              </a:rPr>
              <a:t>工具集：</a:t>
            </a:r>
            <a:endParaRPr lang="en-US" altLang="zh-CN" sz="2800" dirty="0">
              <a:latin typeface="微软雅黑" panose="020B0503020204020204" pitchFamily="34" charset="-122"/>
              <a:ea typeface="微软雅黑" panose="020B0503020204020204" pitchFamily="34" charset="-122"/>
            </a:endParaRPr>
          </a:p>
          <a:p>
            <a:pPr marL="457200" indent="-457200">
              <a:lnSpc>
                <a:spcPct val="200000"/>
              </a:lnSpc>
              <a:buFont typeface="Arial" panose="020B0604020202090204" pitchFamily="34" charset="0"/>
              <a:buChar char="•"/>
            </a:pPr>
            <a:r>
              <a:rPr lang="en-US" altLang="zh-CN" sz="2800" b="1" dirty="0">
                <a:latin typeface="微软雅黑" panose="020B0503020204020204" pitchFamily="34" charset="-122"/>
                <a:ea typeface="微软雅黑" panose="020B0503020204020204" pitchFamily="34" charset="-122"/>
              </a:rPr>
              <a:t>iPROMAT</a:t>
            </a:r>
            <a:r>
              <a:rPr lang="zh-CN" altLang="en-US" sz="2800" dirty="0">
                <a:latin typeface="微软雅黑" panose="020B0503020204020204" pitchFamily="34" charset="-122"/>
                <a:ea typeface="微软雅黑" panose="020B0503020204020204" pitchFamily="34" charset="-122"/>
              </a:rPr>
              <a:t>：交互式本体集合工具，帮助用户进行本体集成的操作</a:t>
            </a:r>
            <a:endParaRPr lang="en-US" altLang="zh-CN" sz="2800" dirty="0">
              <a:latin typeface="微软雅黑" panose="020B0503020204020204" pitchFamily="34" charset="-122"/>
              <a:ea typeface="微软雅黑" panose="020B0503020204020204" pitchFamily="34" charset="-122"/>
            </a:endParaRPr>
          </a:p>
          <a:p>
            <a:pPr marL="457200" indent="-457200">
              <a:lnSpc>
                <a:spcPct val="200000"/>
              </a:lnSpc>
              <a:buFont typeface="Arial" panose="020B0604020202090204" pitchFamily="34" charset="0"/>
              <a:buChar char="•"/>
            </a:pPr>
            <a:r>
              <a:rPr lang="en-US" altLang="zh-CN" sz="2800" b="1" dirty="0">
                <a:latin typeface="微软雅黑" panose="020B0503020204020204" pitchFamily="34" charset="-122"/>
                <a:ea typeface="微软雅黑" panose="020B0503020204020204" pitchFamily="34" charset="-122"/>
              </a:rPr>
              <a:t>AnchorPROMAT</a:t>
            </a:r>
            <a:r>
              <a:rPr lang="zh-CN" altLang="en-US" sz="2800" dirty="0">
                <a:latin typeface="微软雅黑" panose="020B0503020204020204" pitchFamily="34" charset="-122"/>
                <a:ea typeface="微软雅黑" panose="020B0503020204020204" pitchFamily="34" charset="-122"/>
              </a:rPr>
              <a:t>：寻找本体间相似映射关系</a:t>
            </a:r>
            <a:endParaRPr lang="en-US" altLang="zh-CN" sz="2800" dirty="0">
              <a:latin typeface="微软雅黑" panose="020B0503020204020204" pitchFamily="34" charset="-122"/>
              <a:ea typeface="微软雅黑" panose="020B0503020204020204" pitchFamily="34" charset="-122"/>
            </a:endParaRPr>
          </a:p>
          <a:p>
            <a:pPr marL="457200" indent="-457200">
              <a:lnSpc>
                <a:spcPct val="200000"/>
              </a:lnSpc>
              <a:buFont typeface="Arial" panose="020B0604020202090204" pitchFamily="34" charset="0"/>
              <a:buChar char="•"/>
            </a:pPr>
            <a:r>
              <a:rPr lang="en-US" altLang="zh-CN" sz="2800" dirty="0">
                <a:latin typeface="微软雅黑" panose="020B0503020204020204" pitchFamily="34" charset="-122"/>
                <a:ea typeface="微软雅黑" panose="020B0503020204020204" pitchFamily="34" charset="-122"/>
              </a:rPr>
              <a:t>PROMATDiff</a:t>
            </a:r>
            <a:r>
              <a:rPr lang="zh-CN" altLang="en-US" sz="2800" dirty="0">
                <a:latin typeface="微软雅黑" panose="020B0503020204020204" pitchFamily="34" charset="-122"/>
                <a:ea typeface="微软雅黑" panose="020B0503020204020204" pitchFamily="34" charset="-122"/>
              </a:rPr>
              <a:t>：比较两个本体结构上的不同</a:t>
            </a:r>
            <a:endParaRPr lang="en-US" altLang="zh-CN" sz="2800" dirty="0">
              <a:latin typeface="微软雅黑" panose="020B0503020204020204" pitchFamily="34" charset="-122"/>
              <a:ea typeface="微软雅黑" panose="020B0503020204020204" pitchFamily="34" charset="-122"/>
            </a:endParaRPr>
          </a:p>
          <a:p>
            <a:pPr marL="457200" indent="-457200">
              <a:lnSpc>
                <a:spcPct val="200000"/>
              </a:lnSpc>
              <a:buFont typeface="Arial" panose="020B0604020202090204" pitchFamily="34" charset="0"/>
              <a:buChar char="•"/>
            </a:pPr>
            <a:r>
              <a:rPr lang="en-US" altLang="zh-CN" sz="2800" dirty="0">
                <a:latin typeface="微软雅黑" panose="020B0503020204020204" pitchFamily="34" charset="-122"/>
                <a:ea typeface="微软雅黑" panose="020B0503020204020204" pitchFamily="34" charset="-122"/>
              </a:rPr>
              <a:t>PROMATFactor</a:t>
            </a:r>
            <a:r>
              <a:rPr lang="zh-CN" altLang="en-US" sz="2800" dirty="0">
                <a:latin typeface="微软雅黑" panose="020B0503020204020204" pitchFamily="34" charset="-122"/>
                <a:ea typeface="微软雅黑" panose="020B0503020204020204" pitchFamily="34" charset="-122"/>
              </a:rPr>
              <a:t>：从现有本体创建一个新本体，保证子本体是良构的</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36</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9" name="文本框 8"/>
          <p:cNvSpPr txBox="1"/>
          <p:nvPr/>
        </p:nvSpPr>
        <p:spPr>
          <a:xfrm>
            <a:off x="619125" y="385762"/>
            <a:ext cx="6399193"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iPROMPT</a:t>
            </a:r>
            <a:endParaRPr lang="zh-CN" altLang="en-US" sz="28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19125" y="1063747"/>
            <a:ext cx="10454036" cy="11350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Aft>
                <a:spcPts val="1200"/>
              </a:spcAft>
            </a:pPr>
            <a:r>
              <a:rPr lang="zh-CN" altLang="en-US" sz="2400" dirty="0">
                <a:latin typeface="微软雅黑" panose="020B0503020204020204" pitchFamily="34" charset="-122"/>
                <a:ea typeface="微软雅黑" panose="020B0503020204020204" pitchFamily="34" charset="-122"/>
              </a:rPr>
              <a:t>核心：利用</a:t>
            </a:r>
            <a:r>
              <a:rPr lang="zh-CN" altLang="en-US" sz="2400" b="1" dirty="0">
                <a:latin typeface="微软雅黑" panose="020B0503020204020204" pitchFamily="34" charset="-122"/>
                <a:ea typeface="微软雅黑" panose="020B0503020204020204" pitchFamily="34" charset="-122"/>
              </a:rPr>
              <a:t>术语技术</a:t>
            </a:r>
            <a:r>
              <a:rPr lang="zh-CN" altLang="en-US" sz="2400" dirty="0">
                <a:latin typeface="微软雅黑" panose="020B0503020204020204" pitchFamily="34" charset="-122"/>
                <a:ea typeface="微软雅黑" panose="020B0503020204020204" pitchFamily="34" charset="-122"/>
              </a:rPr>
              <a:t>发现不同本体间的映射，并根据映射结果给出一系列本体合并建议，用于指导用户进行本体合并。</a:t>
            </a:r>
            <a:endParaRPr lang="en-US" altLang="zh-CN" sz="24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stretch>
            <a:fillRect/>
          </a:stretch>
        </p:blipFill>
        <p:spPr>
          <a:xfrm>
            <a:off x="7297969" y="2353566"/>
            <a:ext cx="3565104" cy="3316528"/>
          </a:xfrm>
          <a:prstGeom prst="rect">
            <a:avLst/>
          </a:prstGeom>
        </p:spPr>
      </p:pic>
      <p:sp>
        <p:nvSpPr>
          <p:cNvPr id="14" name="文本框 13"/>
          <p:cNvSpPr txBox="1"/>
          <p:nvPr/>
        </p:nvSpPr>
        <p:spPr>
          <a:xfrm>
            <a:off x="619125" y="2353566"/>
            <a:ext cx="6132195" cy="36588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spcAft>
                <a:spcPts val="1200"/>
              </a:spcAft>
              <a:buFont typeface="+mj-ea"/>
              <a:buAutoNum type="circleNumDbPlain"/>
            </a:pPr>
            <a:r>
              <a:rPr lang="zh-CN" altLang="en-US" sz="2400" b="1" dirty="0">
                <a:latin typeface="微软雅黑" panose="020B0503020204020204" pitchFamily="34" charset="-122"/>
                <a:ea typeface="微软雅黑" panose="020B0503020204020204" pitchFamily="34" charset="-122"/>
              </a:rPr>
              <a:t>名字冲突</a:t>
            </a:r>
            <a:r>
              <a:rPr lang="zh-CN" altLang="en-US" sz="2400" dirty="0">
                <a:latin typeface="微软雅黑" panose="020B0503020204020204" pitchFamily="34" charset="-122"/>
                <a:ea typeface="微软雅黑" panose="020B0503020204020204" pitchFamily="34" charset="-122"/>
              </a:rPr>
              <a:t>。合并后的本体中的每个术语名字必须是</a:t>
            </a:r>
            <a:r>
              <a:rPr lang="zh-CN" altLang="en-US" sz="2400" b="1" dirty="0">
                <a:latin typeface="微软雅黑" panose="020B0503020204020204" pitchFamily="34" charset="-122"/>
                <a:ea typeface="微软雅黑" panose="020B0503020204020204" pitchFamily="34" charset="-122"/>
              </a:rPr>
              <a:t>唯一的</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Aft>
                <a:spcPts val="1200"/>
              </a:spcAft>
              <a:buFont typeface="+mj-ea"/>
              <a:buAutoNum type="circleNumDbPlain"/>
            </a:pPr>
            <a:r>
              <a:rPr lang="zh-CN" altLang="en-US" sz="2400" b="1" dirty="0">
                <a:latin typeface="微软雅黑" panose="020B0503020204020204" pitchFamily="34" charset="-122"/>
                <a:ea typeface="微软雅黑" panose="020B0503020204020204" pitchFamily="34" charset="-122"/>
              </a:rPr>
              <a:t>概念继承冗余</a:t>
            </a:r>
            <a:r>
              <a:rPr lang="zh-CN" altLang="en-US" sz="2400" dirty="0">
                <a:latin typeface="微软雅黑" panose="020B0503020204020204" pitchFamily="34" charset="-122"/>
                <a:ea typeface="微软雅黑" panose="020B0503020204020204" pitchFamily="34" charset="-122"/>
              </a:rPr>
              <a:t>。本体合并后可能出现一些概念集成连接出现冗余。</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Aft>
                <a:spcPts val="1200"/>
              </a:spcAft>
              <a:buFont typeface="+mj-ea"/>
              <a:buAutoNum type="circleNumDbPlain"/>
            </a:pPr>
            <a:r>
              <a:rPr lang="zh-CN" altLang="en-US" sz="2400" b="1" dirty="0">
                <a:latin typeface="微软雅黑" panose="020B0503020204020204" pitchFamily="34" charset="-122"/>
                <a:ea typeface="微软雅黑" panose="020B0503020204020204" pitchFamily="34" charset="-122"/>
              </a:rPr>
              <a:t>属性概念不一致</a:t>
            </a:r>
            <a:r>
              <a:rPr lang="zh-CN" altLang="en-US" sz="2400" dirty="0">
                <a:latin typeface="微软雅黑" panose="020B0503020204020204" pitchFamily="34" charset="-122"/>
                <a:ea typeface="微软雅黑" panose="020B0503020204020204" pitchFamily="34" charset="-122"/>
              </a:rPr>
              <a:t>。合并时属性的值域或定义域中的某些概念并不存在本体中。</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37</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AnchorPROMPT</a:t>
            </a:r>
            <a:r>
              <a:rPr lang="zh-CN" altLang="en-US" sz="2800" dirty="0">
                <a:latin typeface="微软雅黑" panose="020B0503020204020204" pitchFamily="34" charset="-122"/>
                <a:ea typeface="微软雅黑" panose="020B0503020204020204" pitchFamily="34" charset="-122"/>
              </a:rPr>
              <a:t>的思想</a:t>
            </a:r>
          </a:p>
        </p:txBody>
      </p:sp>
      <p:sp>
        <p:nvSpPr>
          <p:cNvPr id="6" name="文本框 5"/>
          <p:cNvSpPr txBox="1"/>
          <p:nvPr/>
        </p:nvSpPr>
        <p:spPr>
          <a:xfrm>
            <a:off x="619125" y="1265627"/>
            <a:ext cx="10454036" cy="48483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Aft>
                <a:spcPts val="1200"/>
              </a:spcAft>
            </a:pPr>
            <a:r>
              <a:rPr lang="zh-CN" altLang="en-US" sz="2800" b="1" dirty="0">
                <a:latin typeface="微软雅黑" panose="020B0503020204020204" pitchFamily="34" charset="-122"/>
                <a:ea typeface="微软雅黑" panose="020B0503020204020204" pitchFamily="34" charset="-122"/>
              </a:rPr>
              <a:t>目标</a:t>
            </a:r>
            <a:r>
              <a:rPr lang="zh-CN" altLang="en-US" sz="2800" dirty="0">
                <a:latin typeface="微软雅黑" panose="020B0503020204020204" pitchFamily="34" charset="-122"/>
                <a:ea typeface="微软雅黑" panose="020B0503020204020204" pitchFamily="34" charset="-122"/>
              </a:rPr>
              <a:t>：在术语比较的基础上利用</a:t>
            </a:r>
            <a:r>
              <a:rPr lang="zh-CN" altLang="en-US" sz="2800" b="1" dirty="0">
                <a:latin typeface="微软雅黑" panose="020B0503020204020204" pitchFamily="34" charset="-122"/>
                <a:ea typeface="微软雅黑" panose="020B0503020204020204" pitchFamily="34" charset="-122"/>
              </a:rPr>
              <a:t>本体结构</a:t>
            </a:r>
            <a:r>
              <a:rPr lang="zh-CN" altLang="en-US" sz="2800" dirty="0">
                <a:latin typeface="微软雅黑" panose="020B0503020204020204" pitchFamily="34" charset="-122"/>
                <a:ea typeface="微软雅黑" panose="020B0503020204020204" pitchFamily="34" charset="-122"/>
              </a:rPr>
              <a:t>进一步判断和发现可能相似的本体成分。</a:t>
            </a:r>
            <a:endParaRPr lang="en-US" altLang="zh-CN" sz="2800" dirty="0">
              <a:latin typeface="微软雅黑" panose="020B0503020204020204" pitchFamily="34" charset="-122"/>
              <a:ea typeface="微软雅黑" panose="020B0503020204020204" pitchFamily="34" charset="-122"/>
            </a:endParaRPr>
          </a:p>
          <a:p>
            <a:pPr>
              <a:lnSpc>
                <a:spcPct val="150000"/>
              </a:lnSpc>
              <a:spcAft>
                <a:spcPts val="1200"/>
              </a:spcAft>
            </a:pPr>
            <a:r>
              <a:rPr lang="zh-CN" altLang="en-US" sz="2800" b="1" dirty="0">
                <a:latin typeface="微软雅黑" panose="020B0503020204020204" pitchFamily="34" charset="-122"/>
                <a:ea typeface="微软雅黑" panose="020B0503020204020204" pitchFamily="34" charset="-122"/>
              </a:rPr>
              <a:t>输入</a:t>
            </a:r>
            <a:r>
              <a:rPr lang="zh-CN" altLang="en-US" sz="2800" dirty="0">
                <a:latin typeface="微软雅黑" panose="020B0503020204020204" pitchFamily="34" charset="-122"/>
                <a:ea typeface="微软雅黑" panose="020B0503020204020204" pitchFamily="34" charset="-122"/>
              </a:rPr>
              <a:t>：一个相关术语对的集合，术语对简称“锚”（</a:t>
            </a:r>
            <a:r>
              <a:rPr lang="en-US" altLang="zh-CN" sz="2800" dirty="0">
                <a:latin typeface="微软雅黑" panose="020B0503020204020204" pitchFamily="34" charset="-122"/>
                <a:ea typeface="微软雅黑" panose="020B0503020204020204" pitchFamily="34" charset="-122"/>
              </a:rPr>
              <a:t>anchor</a:t>
            </a:r>
            <a:r>
              <a:rPr lang="zh-CN" altLang="en-US" sz="2800" dirty="0">
                <a:latin typeface="微软雅黑" panose="020B0503020204020204" pitchFamily="34" charset="-122"/>
                <a:ea typeface="微软雅黑" panose="020B0503020204020204" pitchFamily="34" charset="-122"/>
              </a:rPr>
              <a:t>），可由</a:t>
            </a:r>
            <a:r>
              <a:rPr lang="en-US" altLang="zh-CN" sz="2800" dirty="0">
                <a:latin typeface="微软雅黑" panose="020B0503020204020204" pitchFamily="34" charset="-122"/>
                <a:ea typeface="微软雅黑" panose="020B0503020204020204" pitchFamily="34" charset="-122"/>
              </a:rPr>
              <a:t>iPROMPT</a:t>
            </a:r>
            <a:r>
              <a:rPr lang="zh-CN" altLang="en-US" sz="2800" dirty="0">
                <a:latin typeface="微软雅黑" panose="020B0503020204020204" pitchFamily="34" charset="-122"/>
                <a:ea typeface="微软雅黑" panose="020B0503020204020204" pitchFamily="34" charset="-122"/>
              </a:rPr>
              <a:t>工具中的术语比较算法自动生成或人为设定。</a:t>
            </a:r>
            <a:endParaRPr lang="en-US" altLang="zh-CN" sz="2800" dirty="0">
              <a:latin typeface="微软雅黑" panose="020B0503020204020204" pitchFamily="34" charset="-122"/>
              <a:ea typeface="微软雅黑" panose="020B0503020204020204" pitchFamily="34" charset="-122"/>
            </a:endParaRPr>
          </a:p>
          <a:p>
            <a:pPr>
              <a:lnSpc>
                <a:spcPct val="150000"/>
              </a:lnSpc>
              <a:spcAft>
                <a:spcPts val="1200"/>
              </a:spcAft>
            </a:pPr>
            <a:r>
              <a:rPr lang="zh-CN" altLang="en-US" sz="2800" b="1" dirty="0">
                <a:latin typeface="微软雅黑" panose="020B0503020204020204" pitchFamily="34" charset="-122"/>
                <a:ea typeface="微软雅黑" panose="020B0503020204020204" pitchFamily="34" charset="-122"/>
              </a:rPr>
              <a:t>表示</a:t>
            </a:r>
            <a:r>
              <a:rPr lang="zh-CN" altLang="en-US" sz="2800" dirty="0">
                <a:latin typeface="微软雅黑" panose="020B0503020204020204" pitchFamily="34" charset="-122"/>
                <a:ea typeface="微软雅黑" panose="020B0503020204020204" pitchFamily="34" charset="-122"/>
              </a:rPr>
              <a:t>：每一个本体</a:t>
            </a:r>
            <a:r>
              <a:rPr lang="en-US" altLang="zh-CN" sz="2800" dirty="0">
                <a:latin typeface="微软雅黑" panose="020B0503020204020204" pitchFamily="34" charset="-122"/>
                <a:ea typeface="微软雅黑" panose="020B0503020204020204" pitchFamily="34" charset="-122"/>
              </a:rPr>
              <a:t>O</a:t>
            </a:r>
            <a:r>
              <a:rPr lang="zh-CN" altLang="en-US" sz="2800" dirty="0">
                <a:latin typeface="微软雅黑" panose="020B0503020204020204" pitchFamily="34" charset="-122"/>
                <a:ea typeface="微软雅黑" panose="020B0503020204020204" pitchFamily="34" charset="-122"/>
              </a:rPr>
              <a:t>视为一个带边的</a:t>
            </a:r>
            <a:r>
              <a:rPr lang="zh-CN" altLang="en-US" sz="2800" b="1" dirty="0">
                <a:latin typeface="微软雅黑" panose="020B0503020204020204" pitchFamily="34" charset="-122"/>
                <a:ea typeface="微软雅黑" panose="020B0503020204020204" pitchFamily="34" charset="-122"/>
              </a:rPr>
              <a:t>有向图</a:t>
            </a:r>
            <a:r>
              <a:rPr lang="en-US" altLang="zh-CN" sz="2800" b="1" dirty="0">
                <a:latin typeface="微软雅黑" panose="020B0503020204020204" pitchFamily="34" charset="-122"/>
                <a:ea typeface="微软雅黑" panose="020B0503020204020204" pitchFamily="34" charset="-122"/>
              </a:rPr>
              <a:t>G</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O</a:t>
            </a:r>
            <a:r>
              <a:rPr lang="zh-CN" altLang="en-US" sz="2800" dirty="0">
                <a:latin typeface="微软雅黑" panose="020B0503020204020204" pitchFamily="34" charset="-122"/>
                <a:ea typeface="微软雅黑" panose="020B0503020204020204" pitchFamily="34" charset="-122"/>
              </a:rPr>
              <a:t>中的每个概念</a:t>
            </a:r>
            <a:r>
              <a:rPr lang="en-US" altLang="zh-CN" sz="2800" dirty="0">
                <a:latin typeface="微软雅黑" panose="020B0503020204020204" pitchFamily="34" charset="-122"/>
                <a:ea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rPr>
              <a:t>表示图中的</a:t>
            </a:r>
            <a:r>
              <a:rPr lang="zh-CN" altLang="en-US" sz="2800" b="1" dirty="0">
                <a:latin typeface="微软雅黑" panose="020B0503020204020204" pitchFamily="34" charset="-122"/>
                <a:ea typeface="微软雅黑" panose="020B0503020204020204" pitchFamily="34" charset="-122"/>
              </a:rPr>
              <a:t>节点</a:t>
            </a:r>
            <a:r>
              <a:rPr lang="zh-CN" altLang="en-US" sz="2800" dirty="0">
                <a:latin typeface="微软雅黑" panose="020B0503020204020204" pitchFamily="34" charset="-122"/>
                <a:ea typeface="微软雅黑" panose="020B0503020204020204" pitchFamily="34" charset="-122"/>
              </a:rPr>
              <a:t>，每个关系</a:t>
            </a:r>
            <a:r>
              <a:rPr lang="en-US" altLang="zh-CN" sz="2800" dirty="0">
                <a:latin typeface="微软雅黑" panose="020B0503020204020204" pitchFamily="34" charset="-122"/>
                <a:ea typeface="微软雅黑" panose="020B0503020204020204" pitchFamily="34" charset="-122"/>
              </a:rPr>
              <a:t>S</a:t>
            </a:r>
            <a:r>
              <a:rPr lang="zh-CN" altLang="en-US" sz="2800" dirty="0">
                <a:latin typeface="微软雅黑" panose="020B0503020204020204" pitchFamily="34" charset="-122"/>
                <a:ea typeface="微软雅黑" panose="020B0503020204020204" pitchFamily="34" charset="-122"/>
              </a:rPr>
              <a:t>是连接相关概念</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rPr>
              <a:t>之间的边，图中通过一条边连接的两结点称为相邻节点。</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38</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AnchorPROMAT</a:t>
            </a:r>
            <a:r>
              <a:rPr lang="zh-CN" altLang="en-US" sz="2800" dirty="0">
                <a:latin typeface="微软雅黑" panose="020B0503020204020204" pitchFamily="34" charset="-122"/>
                <a:ea typeface="微软雅黑" panose="020B0503020204020204" pitchFamily="34" charset="-122"/>
              </a:rPr>
              <a:t>算法</a:t>
            </a:r>
          </a:p>
        </p:txBody>
      </p:sp>
      <p:pic>
        <p:nvPicPr>
          <p:cNvPr id="8" name="图片 7" descr="图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072" y="1143192"/>
            <a:ext cx="7986399" cy="3901285"/>
          </a:xfrm>
          <a:prstGeom prst="rect">
            <a:avLst/>
          </a:prstGeom>
        </p:spPr>
      </p:pic>
      <p:sp>
        <p:nvSpPr>
          <p:cNvPr id="9" name="文本框 8"/>
          <p:cNvSpPr txBox="1"/>
          <p:nvPr/>
        </p:nvSpPr>
        <p:spPr>
          <a:xfrm>
            <a:off x="850470" y="5278687"/>
            <a:ext cx="9508720" cy="830997"/>
          </a:xfrm>
          <a:prstGeom prst="rect">
            <a:avLst/>
          </a:prstGeom>
          <a:noFill/>
        </p:spPr>
        <p:txBody>
          <a:bodyPr wrap="square" rtlCol="0">
            <a:spAutoFit/>
          </a:bodyPr>
          <a:lstStyle/>
          <a:p>
            <a:pPr>
              <a:spcAft>
                <a:spcPts val="1200"/>
              </a:spcAft>
            </a:pPr>
            <a:r>
              <a:rPr lang="zh-CN" altLang="en-US" sz="2400" dirty="0">
                <a:latin typeface="微软雅黑" panose="020B0503020204020204" pitchFamily="34" charset="-122"/>
                <a:ea typeface="微软雅黑" panose="020B0503020204020204" pitchFamily="34" charset="-122"/>
              </a:rPr>
              <a:t>算法：根据提供的初始术语对集合，进一步分析异构本体的结构，</a:t>
            </a:r>
            <a:r>
              <a:rPr lang="zh-CN" altLang="en-US" sz="2400" b="1" dirty="0">
                <a:latin typeface="微软雅黑" panose="020B0503020204020204" pitchFamily="34" charset="-122"/>
                <a:ea typeface="微软雅黑" panose="020B0503020204020204" pitchFamily="34" charset="-122"/>
              </a:rPr>
              <a:t>产生新的语义相关术语对</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39</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6" name="文本框 5"/>
          <p:cNvSpPr txBox="1"/>
          <p:nvPr/>
        </p:nvSpPr>
        <p:spPr>
          <a:xfrm>
            <a:off x="619125" y="385762"/>
            <a:ext cx="6399193"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AnchorPROMAT</a:t>
            </a:r>
            <a:r>
              <a:rPr lang="zh-CN" altLang="en-US" sz="2800" dirty="0">
                <a:latin typeface="微软雅黑" panose="020B0503020204020204" pitchFamily="34" charset="-122"/>
                <a:ea typeface="微软雅黑" panose="020B0503020204020204" pitchFamily="34" charset="-122"/>
              </a:rPr>
              <a:t>算法</a:t>
            </a:r>
          </a:p>
        </p:txBody>
      </p:sp>
      <p:sp>
        <p:nvSpPr>
          <p:cNvPr id="7" name="文本框 6"/>
          <p:cNvSpPr txBox="1"/>
          <p:nvPr/>
        </p:nvSpPr>
        <p:spPr>
          <a:xfrm>
            <a:off x="619125" y="1376362"/>
            <a:ext cx="1895476" cy="523220"/>
          </a:xfrm>
          <a:prstGeom prst="rect">
            <a:avLst/>
          </a:prstGeom>
          <a:noFill/>
        </p:spPr>
        <p:txBody>
          <a:bodyPr wrap="square" rtlCol="0">
            <a:spAutoFit/>
          </a:bodyPr>
          <a:lstStyle/>
          <a:p>
            <a:pPr marL="457200" indent="-457200">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等价组</a:t>
            </a:r>
          </a:p>
        </p:txBody>
      </p:sp>
      <p:pic>
        <p:nvPicPr>
          <p:cNvPr id="9" name="图片 8" descr="图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4937" y="726384"/>
            <a:ext cx="6101861" cy="4526263"/>
          </a:xfrm>
          <a:prstGeom prst="rect">
            <a:avLst/>
          </a:prstGeom>
        </p:spPr>
      </p:pic>
      <p:sp>
        <p:nvSpPr>
          <p:cNvPr id="10" name="文本框 9"/>
          <p:cNvSpPr txBox="1"/>
          <p:nvPr/>
        </p:nvSpPr>
        <p:spPr>
          <a:xfrm>
            <a:off x="465874" y="5316455"/>
            <a:ext cx="11138584"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将等价组看作路径上的</a:t>
            </a:r>
            <a:r>
              <a:rPr lang="zh-CN" altLang="en-US" sz="2400" b="1" dirty="0">
                <a:latin typeface="微软雅黑" panose="020B0503020204020204" pitchFamily="34" charset="-122"/>
                <a:ea typeface="微软雅黑" panose="020B0503020204020204" pitchFamily="34" charset="-122"/>
              </a:rPr>
              <a:t>单个节点，</a:t>
            </a:r>
            <a:r>
              <a:rPr lang="zh-CN" altLang="en-US" sz="2400" dirty="0">
                <a:latin typeface="微软雅黑" panose="020B0503020204020204" pitchFamily="34" charset="-122"/>
                <a:ea typeface="微软雅黑" panose="020B0503020204020204" pitchFamily="34" charset="-122"/>
              </a:rPr>
              <a:t>等价组节点的入边是其中每个成员的入边的并；相似地，它的出边是每个成员的出边的并。</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82654" y="1408402"/>
            <a:ext cx="11075541" cy="3814762"/>
          </a:xfrm>
          <a:prstGeom prst="rect">
            <a:avLst/>
          </a:prstGeom>
          <a:noFill/>
        </p:spPr>
        <p:txBody>
          <a:bodyPr wrap="square" rtlCol="0">
            <a:spAutoFit/>
          </a:bodyPr>
          <a:lstStyle/>
          <a:p>
            <a:r>
              <a:rPr lang="zh-CN" altLang="en-US" sz="2400" b="1" dirty="0"/>
              <a:t>什么是知识图谱？</a:t>
            </a:r>
            <a:endParaRPr lang="en-US" altLang="zh-CN" sz="2400" b="1" dirty="0"/>
          </a:p>
          <a:p>
            <a:pPr>
              <a:lnSpc>
                <a:spcPct val="200000"/>
              </a:lnSpc>
            </a:pPr>
            <a:r>
              <a:rPr lang="en-US" altLang="zh-CN" sz="2400" dirty="0"/>
              <a:t>	</a:t>
            </a:r>
            <a:r>
              <a:rPr lang="zh-CN" altLang="en-US" sz="2400" dirty="0"/>
              <a:t>本体层</a:t>
            </a:r>
            <a:r>
              <a:rPr lang="en-US" altLang="zh-CN" sz="2400" dirty="0"/>
              <a:t>——</a:t>
            </a:r>
            <a:r>
              <a:rPr lang="zh-CN" altLang="en-US" sz="2400" dirty="0"/>
              <a:t>描述特定领域中的抽象概念、属性、公理</a:t>
            </a:r>
            <a:endParaRPr lang="en-US" altLang="zh-CN" sz="2400" dirty="0"/>
          </a:p>
          <a:p>
            <a:pPr>
              <a:lnSpc>
                <a:spcPct val="150000"/>
              </a:lnSpc>
            </a:pPr>
            <a:r>
              <a:rPr lang="en-US" altLang="zh-CN" sz="2400" dirty="0"/>
              <a:t>	</a:t>
            </a:r>
            <a:r>
              <a:rPr lang="zh-CN" altLang="en-US" sz="2400" dirty="0"/>
              <a:t>实例层</a:t>
            </a:r>
            <a:r>
              <a:rPr lang="en-US" altLang="zh-CN" sz="2400" dirty="0"/>
              <a:t>——</a:t>
            </a:r>
            <a:r>
              <a:rPr lang="zh-CN" altLang="en-US" sz="2400" dirty="0"/>
              <a:t>描述具体的实体对象、实体间的关系，包含大量的事实和数据</a:t>
            </a:r>
            <a:endParaRPr lang="en-US" altLang="zh-CN" sz="2400" dirty="0"/>
          </a:p>
          <a:p>
            <a:pPr>
              <a:lnSpc>
                <a:spcPct val="150000"/>
              </a:lnSpc>
            </a:pPr>
            <a:endParaRPr lang="en-US" altLang="zh-CN" sz="2000" dirty="0"/>
          </a:p>
          <a:p>
            <a:pPr>
              <a:lnSpc>
                <a:spcPct val="150000"/>
              </a:lnSpc>
            </a:pPr>
            <a:r>
              <a:rPr lang="zh-CN" altLang="en-US" sz="2400" b="1" dirty="0"/>
              <a:t>知识图谱融合即合并两个（多个）知识图谱。</a:t>
            </a:r>
            <a:endParaRPr lang="en-US" altLang="zh-CN" sz="2400" b="1" dirty="0"/>
          </a:p>
          <a:p>
            <a:pPr>
              <a:lnSpc>
                <a:spcPct val="150000"/>
              </a:lnSpc>
            </a:pPr>
            <a:r>
              <a:rPr lang="en-US" altLang="zh-CN" sz="2400" dirty="0"/>
              <a:t>	</a:t>
            </a:r>
            <a:r>
              <a:rPr lang="zh-CN" altLang="en-US" sz="2400" dirty="0"/>
              <a:t>基本的问题都是研究怎样将来自多个来源的关于同一个实体或概念的描</a:t>
            </a:r>
            <a:r>
              <a:rPr lang="en-US" altLang="zh-CN" sz="2400" dirty="0"/>
              <a:t>	</a:t>
            </a:r>
            <a:r>
              <a:rPr lang="zh-CN" altLang="en-US" sz="2400" dirty="0"/>
              <a:t>述信息融合起来。</a:t>
            </a:r>
            <a:endParaRPr lang="en-US" altLang="zh-CN" sz="2400" dirty="0"/>
          </a:p>
        </p:txBody>
      </p:sp>
      <p:sp>
        <p:nvSpPr>
          <p:cNvPr id="2" name="文本框 1"/>
          <p:cNvSpPr txBox="1"/>
          <p:nvPr/>
        </p:nvSpPr>
        <p:spPr>
          <a:xfrm>
            <a:off x="606176" y="390418"/>
            <a:ext cx="3892412"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什么是知识图谱融合</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995" y="1367306"/>
            <a:ext cx="541851" cy="54185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348" y="2040525"/>
            <a:ext cx="406685" cy="40668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348" y="2652101"/>
            <a:ext cx="406685" cy="406685"/>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269" y="3583828"/>
            <a:ext cx="557839" cy="55783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622" y="4213766"/>
            <a:ext cx="406685" cy="406685"/>
          </a:xfrm>
          <a:prstGeom prst="rect">
            <a:avLst/>
          </a:prstGeom>
        </p:spPr>
      </p:pic>
    </p:spTree>
  </p:cSld>
  <p:clrMapOvr>
    <a:masterClrMapping/>
  </p:clrMapOvr>
  <p:transition spd="med">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40</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6" name="文本框 5"/>
          <p:cNvSpPr txBox="1"/>
          <p:nvPr/>
        </p:nvSpPr>
        <p:spPr>
          <a:xfrm>
            <a:off x="619125" y="385762"/>
            <a:ext cx="6399193"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AnchorPROMAT</a:t>
            </a:r>
            <a:r>
              <a:rPr lang="zh-CN" altLang="en-US" sz="2800" dirty="0">
                <a:latin typeface="微软雅黑" panose="020B0503020204020204" pitchFamily="34" charset="-122"/>
                <a:ea typeface="微软雅黑" panose="020B0503020204020204" pitchFamily="34" charset="-122"/>
              </a:rPr>
              <a:t>算法</a:t>
            </a:r>
          </a:p>
        </p:txBody>
      </p:sp>
      <p:pic>
        <p:nvPicPr>
          <p:cNvPr id="3" name="图片 2" descr="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247" y="1683084"/>
            <a:ext cx="5670410" cy="4622717"/>
          </a:xfrm>
          <a:prstGeom prst="rect">
            <a:avLst/>
          </a:prstGeom>
        </p:spPr>
      </p:pic>
      <p:sp>
        <p:nvSpPr>
          <p:cNvPr id="9" name="文本框 8"/>
          <p:cNvSpPr txBox="1"/>
          <p:nvPr/>
        </p:nvSpPr>
        <p:spPr>
          <a:xfrm>
            <a:off x="464247" y="1077928"/>
            <a:ext cx="6399193" cy="523220"/>
          </a:xfrm>
          <a:prstGeom prst="rect">
            <a:avLst/>
          </a:prstGeom>
          <a:noFill/>
        </p:spPr>
        <p:txBody>
          <a:bodyPr wrap="square" rtlCol="0">
            <a:spAutoFit/>
          </a:bodyPr>
          <a:lstStyle/>
          <a:p>
            <a:pPr marL="457200" indent="-457200">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相似度分数</a:t>
            </a:r>
          </a:p>
        </p:txBody>
      </p:sp>
      <p:pic>
        <p:nvPicPr>
          <p:cNvPr id="11" name="图片 10" descr="图片包含 形状&#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8318" y="1236155"/>
            <a:ext cx="4032512" cy="2752349"/>
          </a:xfrm>
          <a:prstGeom prst="rect">
            <a:avLst/>
          </a:prstGeom>
        </p:spPr>
      </p:pic>
      <p:sp>
        <p:nvSpPr>
          <p:cNvPr id="12" name="文本框 11"/>
          <p:cNvSpPr txBox="1"/>
          <p:nvPr/>
        </p:nvSpPr>
        <p:spPr>
          <a:xfrm>
            <a:off x="6592729" y="4601632"/>
            <a:ext cx="5300486"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通过遍历所有的术语对，统计</a:t>
            </a:r>
            <a:r>
              <a:rPr lang="en-US" altLang="zh-CN" sz="2400" dirty="0">
                <a:latin typeface="微软雅黑" panose="020B0503020204020204" pitchFamily="34" charset="-122"/>
                <a:ea typeface="微软雅黑" panose="020B0503020204020204" pitchFamily="34" charset="-122"/>
              </a:rPr>
              <a:t>&lt;C,D&gt;</a:t>
            </a:r>
            <a:r>
              <a:rPr lang="zh-CN" altLang="en-US" sz="2400" dirty="0">
                <a:latin typeface="微软雅黑" panose="020B0503020204020204" pitchFamily="34" charset="-122"/>
                <a:ea typeface="微软雅黑" panose="020B0503020204020204" pitchFamily="34" charset="-122"/>
              </a:rPr>
              <a:t>处于相同位置的次数并“打分”，对于等价组还要考虑其父类的打分情况。</a:t>
            </a:r>
          </a:p>
        </p:txBody>
      </p:sp>
    </p:spTree>
  </p:cSld>
  <p:clrMapOvr>
    <a:masterClrMapping/>
  </p:clrMapOvr>
  <p:transition spd="med">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41</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AnchorPROMPT</a:t>
            </a:r>
            <a:r>
              <a:rPr lang="zh-CN" altLang="en-US" sz="2800" dirty="0">
                <a:latin typeface="微软雅黑" panose="020B0503020204020204" pitchFamily="34" charset="-122"/>
                <a:ea typeface="微软雅黑" panose="020B0503020204020204" pitchFamily="34" charset="-122"/>
              </a:rPr>
              <a:t>评估</a:t>
            </a:r>
          </a:p>
        </p:txBody>
      </p:sp>
      <p:sp>
        <p:nvSpPr>
          <p:cNvPr id="6" name="文本框 5"/>
          <p:cNvSpPr txBox="1"/>
          <p:nvPr/>
        </p:nvSpPr>
        <p:spPr>
          <a:xfrm>
            <a:off x="619125" y="1063747"/>
            <a:ext cx="10454036" cy="51560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ct val="150000"/>
              </a:lnSpc>
              <a:spcAft>
                <a:spcPts val="1200"/>
              </a:spcAft>
              <a:buFont typeface="+mj-lt"/>
              <a:buAutoNum type="alphaLcParenR"/>
            </a:pPr>
            <a:r>
              <a:rPr lang="zh-CN" altLang="en-US" sz="2800" dirty="0">
                <a:latin typeface="微软雅黑" panose="020B0503020204020204" pitchFamily="34" charset="-122"/>
                <a:ea typeface="微软雅黑" panose="020B0503020204020204" pitchFamily="34" charset="-122"/>
              </a:rPr>
              <a:t>等价组大小。等价组的最大尺寸为</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效果最好。</a:t>
            </a:r>
            <a:endParaRPr lang="en-US" altLang="zh-CN" sz="2800" dirty="0">
              <a:latin typeface="微软雅黑" panose="020B0503020204020204" pitchFamily="34" charset="-122"/>
              <a:ea typeface="微软雅黑" panose="020B0503020204020204" pitchFamily="34" charset="-122"/>
            </a:endParaRPr>
          </a:p>
          <a:p>
            <a:pPr marL="514350" indent="-514350">
              <a:lnSpc>
                <a:spcPct val="150000"/>
              </a:lnSpc>
              <a:spcAft>
                <a:spcPts val="1200"/>
              </a:spcAft>
              <a:buFont typeface="+mj-lt"/>
              <a:buAutoNum type="alphaLcParenR"/>
            </a:pPr>
            <a:r>
              <a:rPr lang="zh-CN" altLang="en-US" sz="2800" dirty="0">
                <a:latin typeface="微软雅黑" panose="020B0503020204020204" pitchFamily="34" charset="-122"/>
                <a:ea typeface="微软雅黑" panose="020B0503020204020204" pitchFamily="34" charset="-122"/>
              </a:rPr>
              <a:t>等价组成员的相似度分数。对等价组成员打分不同能将结果的准确率提高</a:t>
            </a:r>
            <a:r>
              <a:rPr lang="en-US" altLang="zh-CN" sz="2800" dirty="0">
                <a:latin typeface="微软雅黑" panose="020B0503020204020204" pitchFamily="34" charset="-122"/>
                <a:ea typeface="微软雅黑" panose="020B0503020204020204" pitchFamily="34" charset="-122"/>
              </a:rPr>
              <a:t>14%</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514350" indent="-514350">
              <a:lnSpc>
                <a:spcPct val="150000"/>
              </a:lnSpc>
              <a:spcAft>
                <a:spcPts val="1200"/>
              </a:spcAft>
              <a:buFont typeface="+mj-lt"/>
              <a:buAutoNum type="alphaLcParenR"/>
            </a:pPr>
            <a:r>
              <a:rPr lang="zh-CN" altLang="en-US" sz="2800" dirty="0">
                <a:latin typeface="微软雅黑" panose="020B0503020204020204" pitchFamily="34" charset="-122"/>
                <a:ea typeface="微软雅黑" panose="020B0503020204020204" pitchFamily="34" charset="-122"/>
              </a:rPr>
              <a:t>锚的数目和路径的最大长度。</a:t>
            </a:r>
            <a:endParaRPr lang="en-US" altLang="zh-CN" sz="2800" dirty="0">
              <a:latin typeface="微软雅黑" panose="020B0503020204020204" pitchFamily="34" charset="-122"/>
              <a:ea typeface="微软雅黑" panose="020B0503020204020204" pitchFamily="34" charset="-122"/>
            </a:endParaRPr>
          </a:p>
          <a:p>
            <a:pPr>
              <a:lnSpc>
                <a:spcPct val="150000"/>
              </a:lnSpc>
              <a:spcAft>
                <a:spcPts val="1200"/>
              </a:spcAft>
            </a:pPr>
            <a:r>
              <a:rPr lang="zh-CN" altLang="en-US" sz="2800" dirty="0">
                <a:latin typeface="微软雅黑" panose="020B0503020204020204" pitchFamily="34" charset="-122"/>
                <a:ea typeface="微软雅黑" panose="020B0503020204020204" pitchFamily="34" charset="-122"/>
              </a:rPr>
              <a:t>总结：</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spcAft>
                <a:spcPts val="1200"/>
              </a:spcAft>
              <a:buFont typeface="Arial" panose="020B0604020202090204" pitchFamily="34" charset="0"/>
              <a:buChar char="•"/>
            </a:pPr>
            <a:r>
              <a:rPr lang="zh-CN" altLang="en-US" sz="2800" dirty="0">
                <a:latin typeface="微软雅黑" panose="020B0503020204020204" pitchFamily="34" charset="-122"/>
                <a:ea typeface="微软雅黑" panose="020B0503020204020204" pitchFamily="34" charset="-122"/>
              </a:rPr>
              <a:t>该算法只能发现异构本体原子概念间的等价映射，以及少量原子关系间的等价映射</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spd="med">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42</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619125" y="385762"/>
            <a:ext cx="639919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其他方法</a:t>
            </a:r>
          </a:p>
        </p:txBody>
      </p:sp>
      <p:sp>
        <p:nvSpPr>
          <p:cNvPr id="6" name="文本框 5"/>
          <p:cNvSpPr txBox="1"/>
          <p:nvPr/>
        </p:nvSpPr>
        <p:spPr>
          <a:xfrm>
            <a:off x="619124" y="1063747"/>
            <a:ext cx="11094339" cy="46636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ct val="150000"/>
              </a:lnSpc>
              <a:spcAft>
                <a:spcPts val="1200"/>
              </a:spcAft>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rPr>
              <a:t>MAFRA</a:t>
            </a:r>
            <a:r>
              <a:rPr lang="zh-CN" altLang="en-US" sz="2800" dirty="0">
                <a:latin typeface="微软雅黑" panose="020B0503020204020204" pitchFamily="34" charset="-122"/>
                <a:ea typeface="微软雅黑" panose="020B0503020204020204" pitchFamily="34" charset="-122"/>
              </a:rPr>
              <a:t>：处理语言</a:t>
            </a:r>
            <a:r>
              <a:rPr lang="en-US" altLang="zh-CN" sz="2800" dirty="0">
                <a:latin typeface="微软雅黑" panose="020B0503020204020204" pitchFamily="34" charset="-122"/>
                <a:ea typeface="微软雅黑" panose="020B0503020204020204" pitchFamily="34" charset="-122"/>
              </a:rPr>
              <a:t>Web</a:t>
            </a:r>
            <a:r>
              <a:rPr lang="zh-CN" altLang="en-US" sz="2800" dirty="0">
                <a:latin typeface="微软雅黑" panose="020B0503020204020204" pitchFamily="34" charset="-122"/>
                <a:ea typeface="微软雅黑" panose="020B0503020204020204" pitchFamily="34" charset="-122"/>
              </a:rPr>
              <a:t>上分布式本体间映射的一个框架</a:t>
            </a:r>
            <a:endParaRPr lang="en-US" altLang="zh-CN" sz="2800" dirty="0">
              <a:latin typeface="微软雅黑" panose="020B0503020204020204" pitchFamily="34" charset="-122"/>
              <a:ea typeface="微软雅黑" panose="020B0503020204020204" pitchFamily="34" charset="-122"/>
            </a:endParaRPr>
          </a:p>
          <a:p>
            <a:pPr marL="514350" indent="-514350">
              <a:lnSpc>
                <a:spcPct val="150000"/>
              </a:lnSpc>
              <a:spcAft>
                <a:spcPts val="1200"/>
              </a:spcAft>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rPr>
              <a:t>ONION</a:t>
            </a:r>
            <a:r>
              <a:rPr lang="zh-CN" altLang="en-US" sz="2800" dirty="0">
                <a:latin typeface="微软雅黑" panose="020B0503020204020204" pitchFamily="34" charset="-122"/>
                <a:ea typeface="微软雅黑" panose="020B0503020204020204" pitchFamily="34" charset="-122"/>
              </a:rPr>
              <a:t>：半自动算法生成本体互操作的映射规则</a:t>
            </a:r>
            <a:endParaRPr lang="en-US" altLang="zh-CN" sz="2800" dirty="0">
              <a:latin typeface="微软雅黑" panose="020B0503020204020204" pitchFamily="34" charset="-122"/>
              <a:ea typeface="微软雅黑" panose="020B0503020204020204" pitchFamily="34" charset="-122"/>
            </a:endParaRPr>
          </a:p>
          <a:p>
            <a:pPr marL="514350" indent="-514350">
              <a:lnSpc>
                <a:spcPct val="150000"/>
              </a:lnSpc>
              <a:spcAft>
                <a:spcPts val="1200"/>
              </a:spcAft>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rPr>
              <a:t>Wang Peng</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Xu Baowen</a:t>
            </a:r>
            <a:r>
              <a:rPr lang="zh-CN" altLang="en-US" sz="2800" dirty="0">
                <a:latin typeface="微软雅黑" panose="020B0503020204020204" pitchFamily="34" charset="-122"/>
                <a:ea typeface="微软雅黑" panose="020B0503020204020204" pitchFamily="34" charset="-122"/>
              </a:rPr>
              <a:t>方法：借助本体概念相似度度量方法</a:t>
            </a:r>
            <a:endParaRPr lang="en-US" altLang="zh-CN" sz="2800" dirty="0">
              <a:latin typeface="微软雅黑" panose="020B0503020204020204" pitchFamily="34" charset="-122"/>
              <a:ea typeface="微软雅黑" panose="020B0503020204020204" pitchFamily="34" charset="-122"/>
            </a:endParaRPr>
          </a:p>
          <a:p>
            <a:pPr marL="514350" indent="-514350">
              <a:lnSpc>
                <a:spcPct val="150000"/>
              </a:lnSpc>
              <a:spcAft>
                <a:spcPts val="1200"/>
              </a:spcAft>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rPr>
              <a:t>S-Match</a:t>
            </a:r>
            <a:r>
              <a:rPr lang="zh-CN" altLang="en-US" sz="2800" dirty="0">
                <a:latin typeface="微软雅黑" panose="020B0503020204020204" pitchFamily="34" charset="-122"/>
                <a:ea typeface="微软雅黑" panose="020B0503020204020204" pitchFamily="34" charset="-122"/>
              </a:rPr>
              <a:t>：基于图结构的本体匹配系统</a:t>
            </a:r>
            <a:endParaRPr lang="en-US" altLang="zh-CN" sz="2800" dirty="0">
              <a:latin typeface="微软雅黑" panose="020B0503020204020204" pitchFamily="34" charset="-122"/>
              <a:ea typeface="微软雅黑" panose="020B0503020204020204" pitchFamily="34" charset="-122"/>
            </a:endParaRPr>
          </a:p>
          <a:p>
            <a:pPr marL="514350" indent="-514350">
              <a:lnSpc>
                <a:spcPct val="150000"/>
              </a:lnSpc>
              <a:spcAft>
                <a:spcPts val="1200"/>
              </a:spcAft>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rPr>
              <a:t>Cupid</a:t>
            </a:r>
            <a:r>
              <a:rPr lang="zh-CN" altLang="en-US" sz="2800" dirty="0">
                <a:latin typeface="微软雅黑" panose="020B0503020204020204" pitchFamily="34" charset="-122"/>
                <a:ea typeface="微软雅黑" panose="020B0503020204020204" pitchFamily="34" charset="-122"/>
              </a:rPr>
              <a:t>：通用的模式匹配算法</a:t>
            </a:r>
            <a:endParaRPr lang="en-US" altLang="zh-CN" sz="2800" dirty="0">
              <a:latin typeface="微软雅黑" panose="020B0503020204020204" pitchFamily="34" charset="-122"/>
              <a:ea typeface="微软雅黑" panose="020B0503020204020204" pitchFamily="34" charset="-122"/>
            </a:endParaRPr>
          </a:p>
          <a:p>
            <a:pPr>
              <a:lnSpc>
                <a:spcPct val="150000"/>
              </a:lnSpc>
              <a:spcAft>
                <a:spcPts val="1200"/>
              </a:spcAft>
            </a:pPr>
            <a:r>
              <a:rPr lang="en-US" altLang="zh-CN" sz="2800" dirty="0">
                <a:latin typeface="微软雅黑" panose="020B0503020204020204" pitchFamily="34" charset="-122"/>
                <a:ea typeface="微软雅黑" panose="020B0503020204020204" pitchFamily="34" charset="-122"/>
              </a:rPr>
              <a:t>…… </a:t>
            </a:r>
          </a:p>
        </p:txBody>
      </p:sp>
    </p:spTree>
  </p:cSld>
  <p:clrMapOvr>
    <a:masterClrMapping/>
  </p:clrMapOvr>
  <p:transition spd="med">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4" cstate="print"/>
          <a:stretch>
            <a:fillRect/>
          </a:stretch>
        </p:blipFill>
        <p:spPr>
          <a:xfrm>
            <a:off x="9015095" y="4259580"/>
            <a:ext cx="1795780" cy="2251075"/>
          </a:xfrm>
          <a:prstGeom prst="rect">
            <a:avLst/>
          </a:prstGeom>
        </p:spPr>
      </p:pic>
      <p:sp>
        <p:nvSpPr>
          <p:cNvPr id="2" name="文本框 1"/>
          <p:cNvSpPr txBox="1"/>
          <p:nvPr/>
        </p:nvSpPr>
        <p:spPr>
          <a:xfrm>
            <a:off x="2222500" y="1191895"/>
            <a:ext cx="7776845" cy="1106805"/>
          </a:xfrm>
          <a:prstGeom prst="rect">
            <a:avLst/>
          </a:prstGeom>
          <a:noFill/>
        </p:spPr>
        <p:txBody>
          <a:bodyPr wrap="square" rtlCol="0">
            <a:spAutoFit/>
          </a:bodyPr>
          <a:lstStyle/>
          <a:p>
            <a:pPr algn="just"/>
            <a:r>
              <a:rPr lang="zh-CN" altLang="en-US" sz="6600" b="1" dirty="0">
                <a:latin typeface="黑体" panose="02010609060101010101" pitchFamily="49" charset="-122"/>
                <a:ea typeface="黑体" panose="02010609060101010101" pitchFamily="49" charset="-122"/>
              </a:rPr>
              <a:t>基于实例的本体映射</a:t>
            </a:r>
          </a:p>
        </p:txBody>
      </p:sp>
      <p:sp>
        <p:nvSpPr>
          <p:cNvPr id="4" name="文本框 3"/>
          <p:cNvSpPr txBox="1"/>
          <p:nvPr/>
        </p:nvSpPr>
        <p:spPr>
          <a:xfrm>
            <a:off x="6513816" y="3544584"/>
            <a:ext cx="1613042" cy="369332"/>
          </a:xfrm>
          <a:prstGeom prst="rect">
            <a:avLst/>
          </a:prstGeom>
          <a:noFill/>
        </p:spPr>
        <p:txBody>
          <a:bodyPr wrap="square" rtlCol="0">
            <a:spAutoFit/>
          </a:bodyPr>
          <a:lstStyle/>
          <a:p>
            <a:endParaRPr lang="zh-CN" altLang="en-US" dirty="0"/>
          </a:p>
        </p:txBody>
      </p:sp>
      <p:sp>
        <p:nvSpPr>
          <p:cNvPr id="6" name="文本框 5"/>
          <p:cNvSpPr txBox="1"/>
          <p:nvPr/>
        </p:nvSpPr>
        <p:spPr>
          <a:xfrm>
            <a:off x="5737639" y="4819884"/>
            <a:ext cx="3277456" cy="829945"/>
          </a:xfrm>
          <a:prstGeom prst="rect">
            <a:avLst/>
          </a:prstGeom>
          <a:noFill/>
        </p:spPr>
        <p:txBody>
          <a:bodyPr wrap="square" rtlCol="0">
            <a:spAutoFit/>
          </a:bodyPr>
          <a:lstStyle/>
          <a:p>
            <a:r>
              <a:rPr lang="zh-CN" altLang="en-US" sz="2400" dirty="0">
                <a:solidFill>
                  <a:schemeClr val="bg1"/>
                </a:solidFill>
                <a:latin typeface="黑体" panose="02010609060101010101" pitchFamily="49" charset="-122"/>
                <a:ea typeface="黑体" panose="02010609060101010101" pitchFamily="49" charset="-122"/>
              </a:rPr>
              <a:t>汇报人：高玮</a:t>
            </a:r>
            <a:r>
              <a:rPr lang="en-US" altLang="zh-CN" sz="2400" dirty="0">
                <a:solidFill>
                  <a:schemeClr val="bg1"/>
                </a:solidFill>
                <a:latin typeface="黑体" panose="02010609060101010101" pitchFamily="49" charset="-122"/>
                <a:ea typeface="黑体" panose="02010609060101010101" pitchFamily="49" charset="-122"/>
              </a:rPr>
              <a:t>	</a:t>
            </a:r>
          </a:p>
          <a:p>
            <a:r>
              <a:rPr lang="zh-CN" altLang="en-US" sz="2400" dirty="0">
                <a:solidFill>
                  <a:schemeClr val="bg1"/>
                </a:solidFill>
                <a:latin typeface="黑体" panose="02010609060101010101" pitchFamily="49" charset="-122"/>
                <a:ea typeface="黑体" panose="02010609060101010101" pitchFamily="49" charset="-122"/>
              </a:rPr>
              <a:t>学号：</a:t>
            </a:r>
            <a:r>
              <a:rPr lang="en-US" altLang="zh-CN" sz="2400" dirty="0">
                <a:solidFill>
                  <a:schemeClr val="bg1"/>
                </a:solidFill>
                <a:latin typeface="黑体" panose="02010609060101010101" pitchFamily="49" charset="-122"/>
                <a:ea typeface="黑体" panose="02010609060101010101" pitchFamily="49" charset="-122"/>
              </a:rPr>
              <a:t>21721564</a:t>
            </a:r>
            <a:endParaRPr lang="zh-CN" altLang="en-US" sz="2400" dirty="0">
              <a:solidFill>
                <a:schemeClr val="bg1"/>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ransition spd="med">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44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1066165" y="1553845"/>
            <a:ext cx="10059670" cy="953135"/>
          </a:xfrm>
          <a:prstGeom prst="rect">
            <a:avLst/>
          </a:prstGeom>
          <a:noFill/>
        </p:spPr>
        <p:txBody>
          <a:bodyPr wrap="square" rtlCol="0" anchor="t">
            <a:spAutoFit/>
          </a:bodyPr>
          <a:lstStyle/>
          <a:p>
            <a:pPr algn="l"/>
            <a:r>
              <a:rPr lang="en-US" altLang="zh-CN" sz="2400">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基于实例的本体映射发现方法是通过</a:t>
            </a:r>
            <a:r>
              <a:rPr lang="zh-CN" altLang="en-US" sz="2800">
                <a:solidFill>
                  <a:srgbClr val="FF0000"/>
                </a:solidFill>
                <a:latin typeface="楷体" panose="02010609060101010101" charset="-122"/>
                <a:ea typeface="楷体" panose="02010609060101010101" charset="-122"/>
              </a:rPr>
              <a:t>比较概念的外延</a:t>
            </a:r>
            <a:r>
              <a:rPr lang="zh-CN" altLang="en-US" sz="2800">
                <a:latin typeface="楷体" panose="02010609060101010101" charset="-122"/>
                <a:ea typeface="楷体" panose="02010609060101010101" charset="-122"/>
              </a:rPr>
              <a:t>，即</a:t>
            </a:r>
            <a:r>
              <a:rPr lang="zh-CN" altLang="en-US" sz="2800">
                <a:solidFill>
                  <a:srgbClr val="FF0000"/>
                </a:solidFill>
                <a:latin typeface="楷体" panose="02010609060101010101" charset="-122"/>
                <a:ea typeface="楷体" panose="02010609060101010101" charset="-122"/>
              </a:rPr>
              <a:t>本体的实例</a:t>
            </a:r>
            <a:r>
              <a:rPr lang="zh-CN" altLang="en-US" sz="2800">
                <a:latin typeface="楷体" panose="02010609060101010101" charset="-122"/>
                <a:ea typeface="楷体" panose="02010609060101010101" charset="-122"/>
              </a:rPr>
              <a:t>，发现异构本体之间的语义关联。</a:t>
            </a:r>
          </a:p>
        </p:txBody>
      </p:sp>
      <p:sp>
        <p:nvSpPr>
          <p:cNvPr id="3" name="文本框 2"/>
          <p:cNvSpPr txBox="1"/>
          <p:nvPr/>
        </p:nvSpPr>
        <p:spPr>
          <a:xfrm>
            <a:off x="1066165" y="2870835"/>
            <a:ext cx="9622790" cy="2614930"/>
          </a:xfrm>
          <a:prstGeom prst="rect">
            <a:avLst/>
          </a:prstGeom>
          <a:noFill/>
        </p:spPr>
        <p:txBody>
          <a:bodyPr wrap="none" rtlCol="0">
            <a:spAutoFit/>
          </a:bodyPr>
          <a:lstStyle/>
          <a:p>
            <a:r>
              <a:rPr lang="zh-CN" altLang="en-US" sz="3600" b="1">
                <a:latin typeface="楷体" panose="02010609060101010101" charset="-122"/>
                <a:ea typeface="楷体" panose="02010609060101010101" charset="-122"/>
              </a:rPr>
              <a:t>基于实例的本体映射技术：</a:t>
            </a:r>
          </a:p>
          <a:p>
            <a:endParaRPr lang="zh-CN" altLang="en-US" sz="3200" b="1">
              <a:latin typeface="楷体" panose="02010609060101010101" charset="-122"/>
              <a:ea typeface="楷体" panose="02010609060101010101" charset="-122"/>
            </a:endParaRPr>
          </a:p>
          <a:p>
            <a:pPr marL="457200" indent="-457200">
              <a:buFont typeface="Arial" panose="020B0604020202090204" pitchFamily="34" charset="0"/>
              <a:buChar char="•"/>
            </a:pPr>
            <a:r>
              <a:rPr lang="zh-CN" altLang="en-US" sz="3200" b="1">
                <a:latin typeface="楷体" panose="02010609060101010101" charset="-122"/>
                <a:ea typeface="楷体" panose="02010609060101010101" charset="-122"/>
              </a:rPr>
              <a:t>共享实例的方法（本体概念之间存在共享实例）</a:t>
            </a:r>
          </a:p>
          <a:p>
            <a:pPr marL="457200" indent="-457200">
              <a:buFont typeface="Arial" panose="020B0604020202090204" pitchFamily="34" charset="0"/>
              <a:buChar char="•"/>
            </a:pPr>
            <a:endParaRPr lang="zh-CN" altLang="en-US" sz="3200" b="1">
              <a:latin typeface="楷体" panose="02010609060101010101" charset="-122"/>
              <a:ea typeface="楷体" panose="02010609060101010101" charset="-122"/>
            </a:endParaRPr>
          </a:p>
          <a:p>
            <a:pPr marL="457200" indent="-457200">
              <a:buFont typeface="Arial" panose="020B0604020202090204" pitchFamily="34" charset="0"/>
              <a:buChar char="•"/>
            </a:pPr>
            <a:r>
              <a:rPr lang="zh-CN" altLang="en-US" sz="3200" b="1">
                <a:latin typeface="楷体" panose="02010609060101010101" charset="-122"/>
                <a:ea typeface="楷体" panose="02010609060101010101" charset="-122"/>
              </a:rPr>
              <a:t>无共享实例的方法（本体概念之间没有共享实例）</a:t>
            </a:r>
          </a:p>
        </p:txBody>
      </p:sp>
      <p:sp>
        <p:nvSpPr>
          <p:cNvPr id="5" name="文本框 4"/>
          <p:cNvSpPr txBox="1"/>
          <p:nvPr/>
        </p:nvSpPr>
        <p:spPr>
          <a:xfrm>
            <a:off x="705485" y="345440"/>
            <a:ext cx="341884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技术综述</a:t>
            </a:r>
          </a:p>
        </p:txBody>
      </p:sp>
    </p:spTree>
  </p:cSld>
  <p:clrMapOvr>
    <a:masterClrMapping/>
  </p:clrMapOvr>
  <p:transition spd="med">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45</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共享实例的方法</a:t>
            </a:r>
          </a:p>
        </p:txBody>
      </p:sp>
      <p:sp>
        <p:nvSpPr>
          <p:cNvPr id="7" name="文本框 6"/>
          <p:cNvSpPr txBox="1"/>
          <p:nvPr/>
        </p:nvSpPr>
        <p:spPr>
          <a:xfrm>
            <a:off x="705803" y="1336040"/>
            <a:ext cx="10466070" cy="2245360"/>
          </a:xfrm>
          <a:prstGeom prst="rect">
            <a:avLst/>
          </a:prstGeom>
          <a:noFill/>
        </p:spPr>
        <p:txBody>
          <a:bodyPr wrap="square" rtlCol="0">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当来自不同本体的</a:t>
            </a:r>
            <a:r>
              <a:rPr lang="zh-CN" altLang="en-US" sz="2800">
                <a:solidFill>
                  <a:srgbClr val="FF0000"/>
                </a:solidFill>
                <a:latin typeface="楷体" panose="02010609060101010101" charset="-122"/>
                <a:ea typeface="楷体" panose="02010609060101010101" charset="-122"/>
              </a:rPr>
              <a:t>两概念A和B有共享实例</a:t>
            </a:r>
            <a:r>
              <a:rPr lang="zh-CN" altLang="en-US" sz="2800">
                <a:latin typeface="楷体" panose="02010609060101010101" charset="-122"/>
                <a:ea typeface="楷体" panose="02010609060101010101" charset="-122"/>
              </a:rPr>
              <a:t>时，寻找它们之间关系最简单的方法是</a:t>
            </a:r>
            <a:r>
              <a:rPr lang="zh-CN" altLang="en-US" sz="2800">
                <a:solidFill>
                  <a:srgbClr val="FF0000"/>
                </a:solidFill>
                <a:latin typeface="楷体" panose="02010609060101010101" charset="-122"/>
                <a:ea typeface="楷体" panose="02010609060101010101" charset="-122"/>
              </a:rPr>
              <a:t>测试实例集合的交</a:t>
            </a:r>
            <a:r>
              <a:rPr lang="zh-CN" altLang="en-US" sz="2800">
                <a:latin typeface="楷体" panose="02010609060101010101" charset="-122"/>
                <a:ea typeface="楷体" panose="02010609060101010101" charset="-122"/>
              </a:rPr>
              <a:t>。当两概念等价时，显然有A</a:t>
            </a:r>
            <a:r>
              <a:rPr lang="en-US" altLang="zh-CN" sz="2800">
                <a:latin typeface="楷体" panose="02010609060101010101" charset="-122"/>
                <a:ea typeface="楷体" panose="02010609060101010101" charset="-122"/>
              </a:rPr>
              <a:t>∩</a:t>
            </a:r>
            <a:r>
              <a:rPr lang="zh-CN" altLang="en-US" sz="2800">
                <a:latin typeface="楷体" panose="02010609060101010101" charset="-122"/>
                <a:ea typeface="楷体" panose="02010609060101010101" charset="-122"/>
              </a:rPr>
              <a:t>B=A=B。</a:t>
            </a: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当两概念相似（即它们存在</a:t>
            </a:r>
            <a:r>
              <a:rPr lang="zh-CN" altLang="en-US" sz="2800">
                <a:solidFill>
                  <a:srgbClr val="FF0000"/>
                </a:solidFill>
                <a:latin typeface="楷体" panose="02010609060101010101" charset="-122"/>
                <a:ea typeface="楷体" panose="02010609060101010101" charset="-122"/>
              </a:rPr>
              <a:t>部分共享实例</a:t>
            </a:r>
            <a:r>
              <a:rPr lang="zh-CN" altLang="en-US" sz="2800">
                <a:latin typeface="楷体" panose="02010609060101010101" charset="-122"/>
                <a:ea typeface="楷体" panose="02010609060101010101" charset="-122"/>
              </a:rPr>
              <a:t>）时，直接求交集的方法不合适，为此采用</a:t>
            </a:r>
            <a:r>
              <a:rPr lang="zh-CN" altLang="en-US" sz="2800">
                <a:solidFill>
                  <a:srgbClr val="FF0000"/>
                </a:solidFill>
                <a:latin typeface="楷体" panose="02010609060101010101" charset="-122"/>
                <a:ea typeface="楷体" panose="02010609060101010101" charset="-122"/>
              </a:rPr>
              <a:t>对称差分</a:t>
            </a:r>
            <a:r>
              <a:rPr lang="zh-CN" altLang="en-US" sz="2800">
                <a:latin typeface="楷体" panose="02010609060101010101" charset="-122"/>
                <a:ea typeface="楷体" panose="02010609060101010101" charset="-122"/>
              </a:rPr>
              <a:t>来比较两概念。</a:t>
            </a:r>
          </a:p>
        </p:txBody>
      </p:sp>
      <mc:AlternateContent xmlns:mc="http://schemas.openxmlformats.org/markup-compatibility/2006" xmlns:a14="http://schemas.microsoft.com/office/drawing/2010/main">
        <mc:Choice Requires="a14">
          <p:sp>
            <p:nvSpPr>
              <p:cNvPr id="9" name="文本框 8"/>
              <p:cNvSpPr txBox="1"/>
              <p:nvPr/>
            </p:nvSpPr>
            <p:spPr>
              <a:xfrm>
                <a:off x="3008630" y="3779139"/>
                <a:ext cx="5820410" cy="858520"/>
              </a:xfrm>
              <a:prstGeom prst="rect">
                <a:avLst/>
              </a:prstGeom>
              <a:noFill/>
            </p:spPr>
            <p:txBody>
              <a:bodyPr wrap="none" rtlCol="0" anchor="t">
                <a:spAutoFit/>
              </a:bodyPr>
              <a:lstStyle/>
              <a:p>
                <a:pPr algn="l"/>
                <a:r>
                  <a:rPr lang="zh-CN" altLang="en-US" sz="2800">
                    <a:latin typeface="楷体" panose="02010609060101010101" charset="-122"/>
                    <a:ea typeface="楷体" panose="02010609060101010101" charset="-122"/>
                  </a:rPr>
                  <a:t>对称差分相似度:</a:t>
                </a:r>
                <a14:m>
                  <m:oMath xmlns:m="http://schemas.openxmlformats.org/officeDocument/2006/math">
                    <m:r>
                      <a:rPr lang="en-US" altLang="zh-CN" sz="3200" b="1" i="1">
                        <a:latin typeface="Cambria Math" panose="02040503050406030204" charset="0"/>
                        <a:cs typeface="Cambria Math" panose="02040503050406030204" charset="0"/>
                      </a:rPr>
                      <m:t>𝜹</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𝒔</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𝒕</m:t>
                    </m:r>
                    <m:r>
                      <a:rPr lang="en-US" altLang="zh-CN" sz="3200" b="1" i="1">
                        <a:latin typeface="Cambria Math" panose="02040503050406030204" charset="0"/>
                        <a:cs typeface="Cambria Math" panose="02040503050406030204" charset="0"/>
                      </a:rPr>
                      <m:t>)=</m:t>
                    </m:r>
                    <m:f>
                      <m:fPr>
                        <m:ctrlPr>
                          <a:rPr lang="en-US" altLang="zh-CN" sz="3200" b="1" i="1">
                            <a:latin typeface="Cambria Math" panose="02040503050406030204" pitchFamily="18" charset="0"/>
                            <a:cs typeface="Cambria Math" panose="02040503050406030204" charset="0"/>
                          </a:rPr>
                        </m:ctrlPr>
                      </m:fPr>
                      <m:num>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𝒔</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𝒕</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𝒔</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𝒕</m:t>
                        </m:r>
                        <m:r>
                          <a:rPr lang="en-US" altLang="zh-CN" sz="3200" b="1" i="1">
                            <a:latin typeface="Cambria Math" panose="02040503050406030204" charset="0"/>
                            <a:cs typeface="Cambria Math" panose="02040503050406030204" charset="0"/>
                          </a:rPr>
                          <m:t>|</m:t>
                        </m:r>
                      </m:num>
                      <m:den>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𝒔</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𝒕</m:t>
                        </m:r>
                        <m:r>
                          <a:rPr lang="en-US" altLang="zh-CN" sz="3200" b="1" i="1">
                            <a:latin typeface="Cambria Math" panose="02040503050406030204" charset="0"/>
                            <a:cs typeface="Cambria Math" panose="02040503050406030204" charset="0"/>
                          </a:rPr>
                          <m:t>|</m:t>
                        </m:r>
                      </m:den>
                    </m:f>
                  </m:oMath>
                </a14:m>
                <a:endParaRPr lang="en-US" altLang="zh-CN" sz="3200" b="1" i="1">
                  <a:latin typeface="Cambria Math" panose="02040503050406030204" charset="0"/>
                  <a:cs typeface="Cambria Math" panose="0204050305040603020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008630" y="3779139"/>
                <a:ext cx="5820410" cy="858520"/>
              </a:xfrm>
              <a:prstGeom prst="rect">
                <a:avLst/>
              </a:prstGeom>
              <a:blipFill rotWithShape="1">
                <a:blip r:embed="rId3"/>
                <a:stretch>
                  <a:fillRect t="-30" b="30"/>
                </a:stretch>
              </a:blipFill>
            </p:spPr>
            <p:txBody>
              <a:bodyPr/>
              <a:lstStyle/>
              <a:p>
                <a:r>
                  <a:rPr lang="zh-CN" altLang="en-US">
                    <a:noFill/>
                  </a:rPr>
                  <a:t> </a:t>
                </a:r>
              </a:p>
            </p:txBody>
          </p:sp>
        </mc:Fallback>
      </mc:AlternateContent>
      <p:sp>
        <p:nvSpPr>
          <p:cNvPr id="10" name="文本框 9"/>
          <p:cNvSpPr txBox="1"/>
          <p:nvPr/>
        </p:nvSpPr>
        <p:spPr>
          <a:xfrm>
            <a:off x="705485" y="4970145"/>
            <a:ext cx="10466705" cy="953135"/>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对称差分表示两集合的相似度。</a:t>
            </a:r>
            <a:r>
              <a:rPr lang="zh-CN" altLang="en-US" sz="2800">
                <a:solidFill>
                  <a:srgbClr val="FF0000"/>
                </a:solidFill>
                <a:latin typeface="楷体" panose="02010609060101010101" charset="-122"/>
                <a:ea typeface="楷体" panose="02010609060101010101" charset="-122"/>
              </a:rPr>
              <a:t>对称差分值越大，概念间的差异越大。</a:t>
            </a:r>
            <a:endParaRPr lang="en-US" altLang="zh-CN" sz="2800">
              <a:solidFill>
                <a:srgbClr val="FF0000"/>
              </a:solidFill>
              <a:latin typeface="楷体" panose="02010609060101010101" charset="-122"/>
              <a:ea typeface="楷体" panose="02010609060101010101" charset="-122"/>
            </a:endParaRPr>
          </a:p>
        </p:txBody>
      </p:sp>
    </p:spTree>
  </p:cSld>
  <p:clrMapOvr>
    <a:masterClrMapping/>
  </p:clrMapOvr>
  <p:transition spd="med">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46</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6" name="文本框 5"/>
          <p:cNvSpPr txBox="1"/>
          <p:nvPr/>
        </p:nvSpPr>
        <p:spPr>
          <a:xfrm>
            <a:off x="705485" y="345440"/>
            <a:ext cx="363347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无共享实例的方法</a:t>
            </a:r>
          </a:p>
        </p:txBody>
      </p:sp>
      <p:sp>
        <p:nvSpPr>
          <p:cNvPr id="7" name="文本框 6"/>
          <p:cNvSpPr txBox="1"/>
          <p:nvPr/>
        </p:nvSpPr>
        <p:spPr>
          <a:xfrm>
            <a:off x="705485" y="1663700"/>
            <a:ext cx="10038715" cy="3107690"/>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当两概念没有共享实例时，基于共享实例的方法无能为力。事实上，很多异构本体间都不存在共享实例，除非特意人工构建共享实例集合。</a:t>
            </a:r>
          </a:p>
          <a:p>
            <a:pPr marL="457200" indent="-457200">
              <a:buFont typeface="Arial" panose="020B0604020202090204" pitchFamily="34" charset="0"/>
              <a:buChar char="•"/>
            </a:pPr>
            <a:endParaRPr lang="zh-CN" altLang="en-US" sz="2800">
              <a:latin typeface="楷体" panose="02010609060101010101" charset="-122"/>
              <a:ea typeface="楷体" panose="02010609060101010101" charset="-122"/>
            </a:endParaRP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在这种情况下，可以根据</a:t>
            </a:r>
            <a:r>
              <a:rPr lang="zh-CN" altLang="en-US" sz="2800">
                <a:solidFill>
                  <a:srgbClr val="FF0000"/>
                </a:solidFill>
                <a:latin typeface="楷体" panose="02010609060101010101" charset="-122"/>
                <a:ea typeface="楷体" panose="02010609060101010101" charset="-122"/>
              </a:rPr>
              <a:t>连接聚合</a:t>
            </a:r>
            <a:r>
              <a:rPr lang="zh-CN" altLang="en-US" sz="2800">
                <a:latin typeface="楷体" panose="02010609060101010101" charset="-122"/>
                <a:ea typeface="楷体" panose="02010609060101010101" charset="-122"/>
              </a:rPr>
              <a:t>等数据分析方法获得实例集之间的关系。常用的连接聚合度量包括</a:t>
            </a:r>
            <a:r>
              <a:rPr lang="zh-CN" altLang="en-US" sz="2800">
                <a:solidFill>
                  <a:srgbClr val="FF0000"/>
                </a:solidFill>
                <a:latin typeface="楷体" panose="02010609060101010101" charset="-122"/>
                <a:ea typeface="楷体" panose="02010609060101010101" charset="-122"/>
              </a:rPr>
              <a:t>单连接</a:t>
            </a:r>
            <a:r>
              <a:rPr lang="zh-CN" altLang="en-US" sz="2800">
                <a:latin typeface="楷体" panose="02010609060101010101" charset="-122"/>
                <a:ea typeface="楷体" panose="02010609060101010101" charset="-122"/>
              </a:rPr>
              <a:t>、</a:t>
            </a:r>
            <a:r>
              <a:rPr lang="zh-CN" altLang="en-US" sz="2800">
                <a:solidFill>
                  <a:srgbClr val="FF0000"/>
                </a:solidFill>
                <a:latin typeface="楷体" panose="02010609060101010101" charset="-122"/>
                <a:ea typeface="楷体" panose="02010609060101010101" charset="-122"/>
              </a:rPr>
              <a:t>全连接</a:t>
            </a:r>
            <a:r>
              <a:rPr lang="zh-CN" altLang="en-US" sz="2800">
                <a:latin typeface="楷体" panose="02010609060101010101" charset="-122"/>
                <a:ea typeface="楷体" panose="02010609060101010101" charset="-122"/>
              </a:rPr>
              <a:t>、</a:t>
            </a:r>
            <a:r>
              <a:rPr lang="zh-CN" altLang="en-US" sz="2800">
                <a:solidFill>
                  <a:srgbClr val="FF0000"/>
                </a:solidFill>
                <a:latin typeface="楷体" panose="02010609060101010101" charset="-122"/>
                <a:ea typeface="楷体" panose="02010609060101010101" charset="-122"/>
              </a:rPr>
              <a:t>平均连接</a:t>
            </a:r>
            <a:r>
              <a:rPr lang="zh-CN" altLang="en-US" sz="2800">
                <a:latin typeface="楷体" panose="02010609060101010101" charset="-122"/>
                <a:ea typeface="楷体" panose="02010609060101010101" charset="-122"/>
              </a:rPr>
              <a:t>和</a:t>
            </a:r>
            <a:r>
              <a:rPr lang="zh-CN" altLang="en-US" sz="2800">
                <a:solidFill>
                  <a:srgbClr val="FF0000"/>
                </a:solidFill>
                <a:latin typeface="楷体" panose="02010609060101010101" charset="-122"/>
                <a:ea typeface="楷体" panose="02010609060101010101" charset="-122"/>
              </a:rPr>
              <a:t>Haussdorf（豪斯多夫）距离</a:t>
            </a:r>
            <a:r>
              <a:rPr lang="zh-CN" altLang="en-US" sz="2800">
                <a:latin typeface="楷体" panose="02010609060101010101" charset="-122"/>
                <a:ea typeface="楷体" panose="02010609060101010101" charset="-122"/>
              </a:rPr>
              <a:t>。</a:t>
            </a:r>
          </a:p>
        </p:txBody>
      </p:sp>
    </p:spTree>
  </p:cSld>
  <p:clrMapOvr>
    <a:masterClrMapping/>
  </p:clrMapOvr>
  <p:transition spd="med">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47</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2" name="文本框 1"/>
          <p:cNvSpPr txBox="1"/>
          <p:nvPr/>
        </p:nvSpPr>
        <p:spPr>
          <a:xfrm>
            <a:off x="705485" y="1850390"/>
            <a:ext cx="10343515" cy="2676525"/>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GLUE是著名的本体映射生成系统之一，它应用</a:t>
            </a:r>
            <a:r>
              <a:rPr lang="zh-CN" altLang="en-US" sz="2800">
                <a:solidFill>
                  <a:srgbClr val="FF0000"/>
                </a:solidFill>
                <a:latin typeface="楷体" panose="02010609060101010101" charset="-122"/>
                <a:ea typeface="楷体" panose="02010609060101010101" charset="-122"/>
              </a:rPr>
              <a:t>机器学习</a:t>
            </a:r>
            <a:r>
              <a:rPr lang="zh-CN" altLang="en-US" sz="2800">
                <a:latin typeface="楷体" panose="02010609060101010101" charset="-122"/>
                <a:ea typeface="楷体" panose="02010609060101010101" charset="-122"/>
              </a:rPr>
              <a:t>技术，用半自动的方法发现异构本体间的映射。</a:t>
            </a:r>
          </a:p>
          <a:p>
            <a:pPr marL="457200" indent="-457200">
              <a:buFont typeface="Arial" panose="020B0604020202090204" pitchFamily="34" charset="0"/>
              <a:buChar char="•"/>
            </a:pPr>
            <a:endParaRPr lang="zh-CN" altLang="en-US" sz="2800">
              <a:latin typeface="楷体" panose="02010609060101010101" charset="-122"/>
              <a:ea typeface="楷体" panose="02010609060101010101" charset="-122"/>
            </a:endParaRP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GLUE 认为概念分类是本体中最重要的部分，它着重寻找分类本体概念之间的</a:t>
            </a:r>
            <a:r>
              <a:rPr lang="zh-CN" altLang="en-US" sz="2800">
                <a:solidFill>
                  <a:srgbClr val="FF0000"/>
                </a:solidFill>
                <a:latin typeface="楷体" panose="02010609060101010101" charset="-122"/>
                <a:ea typeface="楷体" panose="02010609060101010101" charset="-122"/>
              </a:rPr>
              <a:t>1∶1映射</a:t>
            </a:r>
            <a:r>
              <a:rPr lang="zh-CN" altLang="en-US" sz="2800">
                <a:latin typeface="楷体" panose="02010609060101010101" charset="-122"/>
                <a:ea typeface="楷体" panose="02010609060101010101" charset="-122"/>
              </a:rPr>
              <a:t>。该方法还能扩充为发现关系之间的映射以及处理更复杂的映射形式（如1∶n 或 n∶1）。</a:t>
            </a:r>
          </a:p>
        </p:txBody>
      </p:sp>
    </p:spTree>
  </p:cSld>
  <p:clrMapOvr>
    <a:masterClrMapping/>
  </p:clrMapOvr>
  <p:transition spd="med">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48</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2" name="文本框 1"/>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GLUE的思想</a:t>
            </a:r>
          </a:p>
        </p:txBody>
      </p:sp>
      <p:sp>
        <p:nvSpPr>
          <p:cNvPr id="3" name="文本框 2"/>
          <p:cNvSpPr txBox="1"/>
          <p:nvPr/>
        </p:nvSpPr>
        <p:spPr>
          <a:xfrm>
            <a:off x="705485" y="1680845"/>
            <a:ext cx="10039350" cy="521970"/>
          </a:xfrm>
          <a:prstGeom prst="rect">
            <a:avLst/>
          </a:prstGeom>
          <a:noFill/>
        </p:spPr>
        <p:txBody>
          <a:bodyPr wrap="square" rtlCol="0" anchor="t">
            <a:spAutoFit/>
          </a:bodyPr>
          <a:lstStyle/>
          <a:p>
            <a:pPr indent="0">
              <a:buFont typeface="Arial" panose="020B0604020202090204" pitchFamily="34" charset="0"/>
              <a:buNone/>
            </a:pPr>
            <a:r>
              <a:rPr lang="en-US" altLang="zh-CN" sz="2800">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GLUE的目的是根据分类本体</a:t>
            </a:r>
            <a:r>
              <a:rPr lang="zh-CN" altLang="en-US" sz="2800">
                <a:solidFill>
                  <a:srgbClr val="FF0000"/>
                </a:solidFill>
                <a:latin typeface="楷体" panose="02010609060101010101" charset="-122"/>
                <a:ea typeface="楷体" panose="02010609060101010101" charset="-122"/>
              </a:rPr>
              <a:t>寻找本体间1∶1的映射</a:t>
            </a:r>
            <a:r>
              <a:rPr lang="zh-CN" altLang="en-US" sz="2800">
                <a:latin typeface="楷体" panose="02010609060101010101" charset="-122"/>
                <a:ea typeface="楷体" panose="02010609060101010101" charset="-122"/>
              </a:rPr>
              <a:t>。</a:t>
            </a:r>
          </a:p>
        </p:txBody>
      </p:sp>
      <p:sp>
        <p:nvSpPr>
          <p:cNvPr id="6" name="文本框 5"/>
          <p:cNvSpPr txBox="1"/>
          <p:nvPr/>
        </p:nvSpPr>
        <p:spPr>
          <a:xfrm>
            <a:off x="705485" y="2202815"/>
            <a:ext cx="10624185" cy="3969385"/>
          </a:xfrm>
          <a:prstGeom prst="rect">
            <a:avLst/>
          </a:prstGeom>
          <a:noFill/>
        </p:spPr>
        <p:txBody>
          <a:bodyPr wrap="square" rtlCol="0" anchor="t">
            <a:spAutoFit/>
          </a:bodyPr>
          <a:lstStyle/>
          <a:p>
            <a:r>
              <a:rPr lang="en-US" altLang="zh-CN" sz="2800">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其中的主要思想包括：</a:t>
            </a:r>
          </a:p>
          <a:p>
            <a:pPr marL="1200150" lvl="2" indent="-285750">
              <a:lnSpc>
                <a:spcPct val="100000"/>
              </a:lnSpc>
              <a:buFont typeface="Arial" panose="020B0604020202090204" pitchFamily="34" charset="0"/>
              <a:buChar char="•"/>
            </a:pPr>
            <a:r>
              <a:rPr lang="zh-CN" altLang="en-US" sz="2800" b="1">
                <a:latin typeface="楷体" panose="02010609060101010101" charset="-122"/>
                <a:ea typeface="楷体" panose="02010609060101010101" charset="-122"/>
              </a:rPr>
              <a:t>相似度定义</a:t>
            </a:r>
            <a:r>
              <a:rPr lang="en-US" altLang="zh-CN" sz="2800" b="1">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（定义了4种概念的联合概率分布）</a:t>
            </a:r>
            <a:r>
              <a:rPr lang="en-US" altLang="zh-CN" sz="2800" b="1">
                <a:latin typeface="楷体" panose="02010609060101010101" charset="-122"/>
                <a:ea typeface="楷体" panose="02010609060101010101" charset="-122"/>
              </a:rPr>
              <a:t>   </a:t>
            </a:r>
            <a:endParaRPr lang="zh-CN" altLang="en-US" sz="2800" b="1">
              <a:latin typeface="楷体" panose="02010609060101010101" charset="-122"/>
              <a:ea typeface="楷体" panose="02010609060101010101" charset="-122"/>
            </a:endParaRPr>
          </a:p>
          <a:p>
            <a:pPr marL="1200150" lvl="2" indent="-285750">
              <a:lnSpc>
                <a:spcPct val="100000"/>
              </a:lnSpc>
              <a:buFont typeface="Arial" panose="020B0604020202090204" pitchFamily="34" charset="0"/>
              <a:buChar char="•"/>
            </a:pPr>
            <a:r>
              <a:rPr lang="zh-CN" altLang="en-US" sz="2800" b="1">
                <a:latin typeface="楷体" panose="02010609060101010101" charset="-122"/>
                <a:ea typeface="楷体" panose="02010609060101010101" charset="-122"/>
              </a:rPr>
              <a:t>计算相似度</a:t>
            </a:r>
            <a:r>
              <a:rPr lang="en-US" altLang="zh-CN" sz="2800" b="1">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（采用了机器学习技术，利用A的实例训练一</a:t>
            </a:r>
          </a:p>
          <a:p>
            <a:pPr lvl="2" indent="0">
              <a:lnSpc>
                <a:spcPct val="100000"/>
              </a:lnSpc>
              <a:buFont typeface="Arial" panose="020B0604020202090204" pitchFamily="34" charset="0"/>
              <a:buNone/>
            </a:pPr>
            <a:r>
              <a:rPr lang="en-US" altLang="zh-CN" sz="2800">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个匹配器，然后用该匹配器去判断B的实例）</a:t>
            </a:r>
            <a:endParaRPr lang="zh-CN" altLang="en-US" sz="2800" b="1">
              <a:latin typeface="楷体" panose="02010609060101010101" charset="-122"/>
              <a:ea typeface="楷体" panose="02010609060101010101" charset="-122"/>
            </a:endParaRPr>
          </a:p>
          <a:p>
            <a:pPr marL="1200150" lvl="2" indent="-285750">
              <a:lnSpc>
                <a:spcPct val="100000"/>
              </a:lnSpc>
              <a:buFont typeface="Arial" panose="020B0604020202090204" pitchFamily="34" charset="0"/>
              <a:buChar char="•"/>
            </a:pPr>
            <a:r>
              <a:rPr lang="zh-CN" altLang="en-US" sz="2800" b="1">
                <a:latin typeface="楷体" panose="02010609060101010101" charset="-122"/>
                <a:ea typeface="楷体" panose="02010609060101010101" charset="-122"/>
              </a:rPr>
              <a:t>多策略学习</a:t>
            </a:r>
            <a:r>
              <a:rPr lang="en-US" altLang="zh-CN" sz="2800" b="1">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（利用多个学习器进行学习，并通过一个元</a:t>
            </a:r>
          </a:p>
          <a:p>
            <a:pPr lvl="2" indent="0">
              <a:lnSpc>
                <a:spcPct val="100000"/>
              </a:lnSpc>
              <a:buFont typeface="Arial" panose="020B0604020202090204" pitchFamily="34" charset="0"/>
              <a:buNone/>
            </a:pPr>
            <a:r>
              <a:rPr lang="en-US" altLang="zh-CN" sz="2800">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学习器综合各学习器的结果）</a:t>
            </a:r>
            <a:endParaRPr lang="zh-CN" altLang="en-US" sz="2800" b="1">
              <a:latin typeface="楷体" panose="02010609060101010101" charset="-122"/>
              <a:ea typeface="楷体" panose="02010609060101010101" charset="-122"/>
            </a:endParaRPr>
          </a:p>
          <a:p>
            <a:pPr marL="1200150" lvl="2" indent="-285750">
              <a:lnSpc>
                <a:spcPct val="100000"/>
              </a:lnSpc>
              <a:buFont typeface="Arial" panose="020B0604020202090204" pitchFamily="34" charset="0"/>
              <a:buChar char="•"/>
            </a:pPr>
            <a:r>
              <a:rPr lang="zh-CN" altLang="en-US" sz="2800" b="1">
                <a:latin typeface="楷体" panose="02010609060101010101" charset="-122"/>
                <a:ea typeface="楷体" panose="02010609060101010101" charset="-122"/>
              </a:rPr>
              <a:t>利用领域约束</a:t>
            </a:r>
            <a:r>
              <a:rPr lang="zh-CN" altLang="en-US" sz="2800">
                <a:latin typeface="楷体" panose="02010609060101010101" charset="-122"/>
                <a:ea typeface="楷体" panose="02010609060101010101" charset="-122"/>
              </a:rPr>
              <a:t>（利用领域约束条件和通用启发式规则来提</a:t>
            </a:r>
          </a:p>
          <a:p>
            <a:pPr lvl="2" indent="0">
              <a:lnSpc>
                <a:spcPct val="100000"/>
              </a:lnSpc>
              <a:buFont typeface="Arial" panose="020B0604020202090204" pitchFamily="34" charset="0"/>
              <a:buNone/>
            </a:pPr>
            <a:r>
              <a:rPr lang="en-US" altLang="zh-CN" sz="2800">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高映射结果的精度）</a:t>
            </a:r>
            <a:endParaRPr lang="zh-CN" altLang="en-US" sz="2800" b="1">
              <a:latin typeface="楷体" panose="02010609060101010101" charset="-122"/>
              <a:ea typeface="楷体" panose="02010609060101010101" charset="-122"/>
            </a:endParaRPr>
          </a:p>
          <a:p>
            <a:pPr marL="1200150" lvl="2" indent="-285750">
              <a:lnSpc>
                <a:spcPct val="100000"/>
              </a:lnSpc>
              <a:buFont typeface="Arial" panose="020B0604020202090204" pitchFamily="34" charset="0"/>
              <a:buChar char="•"/>
            </a:pPr>
            <a:r>
              <a:rPr lang="zh-CN" altLang="en-US" sz="2800" b="1">
                <a:latin typeface="楷体" panose="02010609060101010101" charset="-122"/>
                <a:ea typeface="楷体" panose="02010609060101010101" charset="-122"/>
              </a:rPr>
              <a:t>处理复杂映射</a:t>
            </a:r>
          </a:p>
        </p:txBody>
      </p:sp>
    </p:spTree>
  </p:cSld>
  <p:clrMapOvr>
    <a:masterClrMapping/>
  </p:clrMapOvr>
  <p:transition spd="med">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49</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2" name="文本框 1"/>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相似度度量</a:t>
            </a:r>
          </a:p>
        </p:txBody>
      </p:sp>
      <mc:AlternateContent xmlns:mc="http://schemas.openxmlformats.org/markup-compatibility/2006" xmlns:a14="http://schemas.microsoft.com/office/drawing/2010/main">
        <mc:Choice Requires="a14">
          <p:sp>
            <p:nvSpPr>
              <p:cNvPr id="6" name="文本框 5"/>
              <p:cNvSpPr txBox="1"/>
              <p:nvPr/>
            </p:nvSpPr>
            <p:spPr>
              <a:xfrm>
                <a:off x="685165" y="1754505"/>
                <a:ext cx="10009505" cy="4422140"/>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GLUE将概念视为实例的集合，并认为该实例集合是无限大的全体实例集中的一个子集。在此基础上，GLUE定义不同概念间的联合概率分布。</a:t>
                </a:r>
              </a:p>
              <a:p>
                <a:pPr marL="457200" indent="-457200">
                  <a:buFont typeface="Arial" panose="020B0604020202090204" pitchFamily="34" charset="0"/>
                  <a:buChar char="•"/>
                </a:pPr>
                <a:endParaRPr lang="zh-CN" altLang="en-US" sz="2800">
                  <a:latin typeface="楷体" panose="02010609060101010101" charset="-122"/>
                  <a:ea typeface="楷体" panose="02010609060101010101" charset="-122"/>
                </a:endParaRP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概念A和B之间的联合概率分布包括4种：</a:t>
                </a:r>
                <a:r>
                  <a:rPr lang="zh-CN" altLang="en-US" sz="2800">
                    <a:solidFill>
                      <a:srgbClr val="FF0000"/>
                    </a:solidFill>
                    <a:latin typeface="楷体" panose="02010609060101010101" charset="-122"/>
                    <a:ea typeface="楷体" panose="02010609060101010101" charset="-122"/>
                  </a:rPr>
                  <a:t>P(A,B)、P(</a:t>
                </a:r>
                <a14:m>
                  <m:oMath xmlns:m="http://schemas.openxmlformats.org/officeDocument/2006/math">
                    <m:acc>
                      <m:accPr>
                        <m:chr m:val="̅"/>
                        <m:ctrlPr>
                          <a:rPr lang="en-US" altLang="zh-CN" sz="2800" i="1">
                            <a:solidFill>
                              <a:srgbClr val="FF0000"/>
                            </a:solidFill>
                            <a:latin typeface="Cambria Math" panose="02040503050406030204" pitchFamily="18" charset="0"/>
                            <a:ea typeface="楷体" panose="02010609060101010101" charset="-122"/>
                            <a:cs typeface="Cambria Math" panose="02040503050406030204" charset="0"/>
                          </a:rPr>
                        </m:ctrlPr>
                      </m:accPr>
                      <m:e>
                        <m:r>
                          <m:rPr>
                            <m:sty m:val="p"/>
                          </m:rPr>
                          <a:rPr lang="en-US" altLang="zh-CN" sz="2800">
                            <a:solidFill>
                              <a:srgbClr val="FF0000"/>
                            </a:solidFill>
                            <a:latin typeface="Cambria Math" panose="02040503050406030204" charset="0"/>
                            <a:ea typeface="楷体" panose="02010609060101010101" charset="-122"/>
                            <a:cs typeface="Cambria Math" panose="02040503050406030204" charset="0"/>
                          </a:rPr>
                          <m:t>A</m:t>
                        </m:r>
                      </m:e>
                    </m:acc>
                  </m:oMath>
                </a14:m>
                <a:r>
                  <a:rPr lang="zh-CN" altLang="en-US" sz="2800">
                    <a:solidFill>
                      <a:srgbClr val="FF0000"/>
                    </a:solidFill>
                    <a:latin typeface="楷体" panose="02010609060101010101" charset="-122"/>
                    <a:ea typeface="楷体" panose="02010609060101010101" charset="-122"/>
                  </a:rPr>
                  <a:t>,B)、P(A,</a:t>
                </a:r>
                <a14:m>
                  <m:oMath xmlns:m="http://schemas.openxmlformats.org/officeDocument/2006/math">
                    <m:acc>
                      <m:accPr>
                        <m:chr m:val="̅"/>
                        <m:ctrlPr>
                          <a:rPr lang="en-US" altLang="zh-CN" sz="2800" i="1">
                            <a:solidFill>
                              <a:srgbClr val="FF0000"/>
                            </a:solidFill>
                            <a:latin typeface="Cambria Math" panose="02040503050406030204" pitchFamily="18" charset="0"/>
                            <a:ea typeface="楷体" panose="02010609060101010101" charset="-122"/>
                            <a:cs typeface="Cambria Math" panose="02040503050406030204" charset="0"/>
                          </a:rPr>
                        </m:ctrlPr>
                      </m:accPr>
                      <m:e>
                        <m:r>
                          <a:rPr lang="en-US" altLang="zh-CN" sz="2800" i="1">
                            <a:solidFill>
                              <a:srgbClr val="FF0000"/>
                            </a:solidFill>
                            <a:latin typeface="Cambria Math" panose="02040503050406030204" charset="0"/>
                            <a:ea typeface="楷体" panose="02010609060101010101" charset="-122"/>
                            <a:cs typeface="Cambria Math" panose="02040503050406030204" charset="0"/>
                          </a:rPr>
                          <m:t>𝐵</m:t>
                        </m:r>
                      </m:e>
                    </m:acc>
                  </m:oMath>
                </a14:m>
                <a:r>
                  <a:rPr lang="zh-CN" altLang="en-US" sz="2800">
                    <a:solidFill>
                      <a:srgbClr val="FF0000"/>
                    </a:solidFill>
                    <a:latin typeface="楷体" panose="02010609060101010101" charset="-122"/>
                    <a:ea typeface="楷体" panose="02010609060101010101" charset="-122"/>
                  </a:rPr>
                  <a:t>)和P(</a:t>
                </a:r>
                <a14:m>
                  <m:oMath xmlns:m="http://schemas.openxmlformats.org/officeDocument/2006/math">
                    <m:acc>
                      <m:accPr>
                        <m:chr m:val="̅"/>
                        <m:ctrlPr>
                          <a:rPr lang="en-US" altLang="zh-CN" sz="2800" i="1">
                            <a:solidFill>
                              <a:srgbClr val="FF0000"/>
                            </a:solidFill>
                            <a:latin typeface="Cambria Math" panose="02040503050406030204" pitchFamily="18" charset="0"/>
                            <a:ea typeface="楷体" panose="02010609060101010101" charset="-122"/>
                            <a:cs typeface="Cambria Math" panose="02040503050406030204" charset="0"/>
                          </a:rPr>
                        </m:ctrlPr>
                      </m:accPr>
                      <m:e>
                        <m:r>
                          <m:rPr>
                            <m:sty m:val="p"/>
                          </m:rPr>
                          <a:rPr lang="en-US" altLang="zh-CN" sz="2800">
                            <a:solidFill>
                              <a:srgbClr val="FF0000"/>
                            </a:solidFill>
                            <a:latin typeface="Cambria Math" panose="02040503050406030204" charset="0"/>
                            <a:ea typeface="楷体" panose="02010609060101010101" charset="-122"/>
                            <a:cs typeface="Cambria Math" panose="02040503050406030204" charset="0"/>
                          </a:rPr>
                          <m:t>A</m:t>
                        </m:r>
                      </m:e>
                    </m:acc>
                    <m:r>
                      <a:rPr lang="en-US" altLang="zh-CN" sz="2800">
                        <a:solidFill>
                          <a:srgbClr val="FF0000"/>
                        </a:solidFill>
                        <a:latin typeface="Cambria Math" panose="02040503050406030204" charset="0"/>
                        <a:ea typeface="楷体" panose="02010609060101010101" charset="-122"/>
                        <a:cs typeface="Cambria Math" panose="02040503050406030204" charset="0"/>
                      </a:rPr>
                      <m:t>,</m:t>
                    </m:r>
                    <m:acc>
                      <m:accPr>
                        <m:chr m:val="̅"/>
                        <m:ctrlPr>
                          <a:rPr lang="en-US" altLang="zh-CN" sz="2800" i="1">
                            <a:solidFill>
                              <a:srgbClr val="FF0000"/>
                            </a:solidFill>
                            <a:latin typeface="Cambria Math" panose="02040503050406030204" pitchFamily="18" charset="0"/>
                            <a:ea typeface="楷体" panose="02010609060101010101" charset="-122"/>
                            <a:cs typeface="Cambria Math" panose="02040503050406030204" charset="0"/>
                          </a:rPr>
                        </m:ctrlPr>
                      </m:accPr>
                      <m:e>
                        <m:r>
                          <m:rPr>
                            <m:sty m:val="p"/>
                          </m:rPr>
                          <a:rPr lang="en-US" altLang="zh-CN" sz="2800">
                            <a:solidFill>
                              <a:srgbClr val="FF0000"/>
                            </a:solidFill>
                            <a:latin typeface="Cambria Math" panose="02040503050406030204" charset="0"/>
                            <a:ea typeface="楷体" panose="02010609060101010101" charset="-122"/>
                            <a:cs typeface="Cambria Math" panose="02040503050406030204" charset="0"/>
                          </a:rPr>
                          <m:t>B</m:t>
                        </m:r>
                      </m:e>
                    </m:acc>
                  </m:oMath>
                </a14:m>
                <a:r>
                  <a:rPr lang="zh-CN" altLang="en-US" sz="2800">
                    <a:solidFill>
                      <a:srgbClr val="FF0000"/>
                    </a:solidFill>
                    <a:latin typeface="楷体" panose="02010609060101010101" charset="-122"/>
                    <a:ea typeface="楷体" panose="02010609060101010101" charset="-122"/>
                  </a:rPr>
                  <a:t>)</a:t>
                </a:r>
                <a:r>
                  <a:rPr lang="zh-CN" altLang="en-US" sz="2800">
                    <a:latin typeface="楷体" panose="02010609060101010101" charset="-122"/>
                    <a:ea typeface="楷体" panose="02010609060101010101" charset="-122"/>
                  </a:rPr>
                  <a:t>。</a:t>
                </a:r>
              </a:p>
              <a:p>
                <a:pPr marL="457200" indent="-457200">
                  <a:buFont typeface="Arial" panose="020B0604020202090204" pitchFamily="34" charset="0"/>
                  <a:buChar char="•"/>
                </a:pPr>
                <a:endParaRPr lang="zh-CN" altLang="en-US" sz="2800">
                  <a:latin typeface="楷体" panose="02010609060101010101" charset="-122"/>
                  <a:ea typeface="楷体" panose="02010609060101010101" charset="-122"/>
                </a:endParaRP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以 P(A,</a:t>
                </a:r>
                <a14:m>
                  <m:oMath xmlns:m="http://schemas.openxmlformats.org/officeDocument/2006/math">
                    <m:acc>
                      <m:accPr>
                        <m:chr m:val="̅"/>
                        <m:ctrlPr>
                          <a:rPr lang="en-US" altLang="zh-CN" sz="2800" i="1">
                            <a:latin typeface="Cambria Math" panose="02040503050406030204" pitchFamily="18" charset="0"/>
                            <a:ea typeface="楷体" panose="02010609060101010101" charset="-122"/>
                            <a:cs typeface="Cambria Math" panose="02040503050406030204" charset="0"/>
                          </a:rPr>
                        </m:ctrlPr>
                      </m:accPr>
                      <m:e>
                        <m:r>
                          <m:rPr>
                            <m:sty m:val="p"/>
                          </m:rPr>
                          <a:rPr lang="en-US" altLang="zh-CN" sz="2800">
                            <a:latin typeface="Cambria Math" panose="02040503050406030204" charset="0"/>
                            <a:ea typeface="楷体" panose="02010609060101010101" charset="-122"/>
                            <a:cs typeface="Cambria Math" panose="02040503050406030204" charset="0"/>
                          </a:rPr>
                          <m:t>B</m:t>
                        </m:r>
                      </m:e>
                    </m:acc>
                  </m:oMath>
                </a14:m>
                <a:r>
                  <a:rPr lang="zh-CN" altLang="en-US" sz="2800">
                    <a:latin typeface="楷体" panose="02010609060101010101" charset="-122"/>
                    <a:ea typeface="楷体" panose="02010609060101010101" charset="-122"/>
                  </a:rPr>
                  <a:t>)为例，它表示从全体实例集中随机选择一个实例，该实例</a:t>
                </a:r>
                <a:r>
                  <a:rPr lang="zh-CN" altLang="en-US" sz="2800">
                    <a:solidFill>
                      <a:srgbClr val="FF0000"/>
                    </a:solidFill>
                    <a:latin typeface="楷体" panose="02010609060101010101" charset="-122"/>
                    <a:ea typeface="楷体" panose="02010609060101010101" charset="-122"/>
                  </a:rPr>
                  <a:t>属于A但不属于B</a:t>
                </a:r>
                <a:r>
                  <a:rPr lang="zh-CN" altLang="en-US" sz="2800">
                    <a:latin typeface="楷体" panose="02010609060101010101" charset="-122"/>
                    <a:ea typeface="楷体" panose="02010609060101010101" charset="-122"/>
                  </a:rPr>
                  <a:t>的概率，概率的值为属于A但不属于B的实例占全体实例集的比例。</a:t>
                </a:r>
              </a:p>
            </p:txBody>
          </p:sp>
        </mc:Choice>
        <mc:Fallback xmlns="">
          <p:sp>
            <p:nvSpPr>
              <p:cNvPr id="6" name="文本框 5"/>
              <p:cNvSpPr txBox="1">
                <a:spLocks noRot="1" noChangeAspect="1" noMove="1" noResize="1" noEditPoints="1" noAdjustHandles="1" noChangeArrowheads="1" noChangeShapeType="1" noTextEdit="1"/>
              </p:cNvSpPr>
              <p:nvPr/>
            </p:nvSpPr>
            <p:spPr>
              <a:xfrm>
                <a:off x="685165" y="1754505"/>
                <a:ext cx="10009505" cy="4422140"/>
              </a:xfrm>
              <a:prstGeom prst="rect">
                <a:avLst/>
              </a:prstGeom>
              <a:blipFill rotWithShape="1">
                <a:blip r:embed="rId2"/>
                <a:stretch>
                  <a:fillRect b="-2484"/>
                </a:stretch>
              </a:blipFill>
            </p:spPr>
            <p:txBody>
              <a:bodyPr/>
              <a:lstStyle/>
              <a:p>
                <a:r>
                  <a:rPr lang="zh-CN" altLang="en-US">
                    <a:noFill/>
                  </a:rPr>
                  <a:t> </a:t>
                </a:r>
              </a:p>
            </p:txBody>
          </p:sp>
        </mc:Fallback>
      </mc:AlternateContent>
    </p:spTree>
  </p:cSld>
  <p:clrMapOvr>
    <a:masterClrMapping/>
  </p:clrMapOvr>
  <p:transition spd="med">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5</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480440"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知识图谱的异构性</a:t>
            </a:r>
          </a:p>
        </p:txBody>
      </p:sp>
      <p:sp>
        <p:nvSpPr>
          <p:cNvPr id="3" name="文本框 2"/>
          <p:cNvSpPr txBox="1"/>
          <p:nvPr/>
        </p:nvSpPr>
        <p:spPr>
          <a:xfrm>
            <a:off x="688368" y="1281327"/>
            <a:ext cx="6030930" cy="4030206"/>
          </a:xfrm>
          <a:prstGeom prst="rect">
            <a:avLst/>
          </a:prstGeom>
          <a:noFill/>
        </p:spPr>
        <p:txBody>
          <a:bodyPr wrap="square" rtlCol="0">
            <a:spAutoFit/>
          </a:bodyPr>
          <a:lstStyle/>
          <a:p>
            <a:r>
              <a:rPr lang="zh-CN" altLang="en-US" sz="2400" b="1" dirty="0"/>
              <a:t>从知识图谱构建的角度</a:t>
            </a:r>
            <a:endParaRPr lang="en-US" altLang="zh-CN" sz="2400" b="1" dirty="0"/>
          </a:p>
          <a:p>
            <a:pPr marL="342900" indent="-342900">
              <a:lnSpc>
                <a:spcPct val="150000"/>
              </a:lnSpc>
              <a:spcBef>
                <a:spcPts val="1200"/>
              </a:spcBef>
              <a:buFont typeface="Arial" panose="020B0604020202090204" pitchFamily="34" charset="0"/>
              <a:buChar char="•"/>
            </a:pPr>
            <a:r>
              <a:rPr lang="zh-CN" altLang="en-US" sz="2400" dirty="0"/>
              <a:t>早期知识工程的理想是构建统一的知识库</a:t>
            </a:r>
            <a:endParaRPr lang="en-US" altLang="zh-CN" sz="2400" dirty="0"/>
          </a:p>
          <a:p>
            <a:pPr marL="800100" lvl="1" indent="-342900">
              <a:lnSpc>
                <a:spcPct val="150000"/>
              </a:lnSpc>
              <a:buFont typeface="Wingdings" panose="05000000000000000000" pitchFamily="2" charset="2"/>
              <a:buChar char="ü"/>
            </a:pPr>
            <a:r>
              <a:rPr lang="zh-CN" altLang="en-US" sz="2400" dirty="0"/>
              <a:t>人类知识体系复杂</a:t>
            </a:r>
            <a:endParaRPr lang="en-US" altLang="zh-CN" sz="2400" dirty="0"/>
          </a:p>
          <a:p>
            <a:pPr marL="800100" lvl="1" indent="-342900">
              <a:lnSpc>
                <a:spcPct val="150000"/>
              </a:lnSpc>
              <a:buFont typeface="Wingdings" panose="05000000000000000000" pitchFamily="2" charset="2"/>
              <a:buChar char="ü"/>
            </a:pPr>
            <a:r>
              <a:rPr lang="zh-CN" altLang="en-US" sz="2400" dirty="0"/>
              <a:t>不同人对某些知识有主观看法</a:t>
            </a:r>
            <a:endParaRPr lang="en-US" altLang="zh-CN" sz="2400" dirty="0"/>
          </a:p>
          <a:p>
            <a:pPr marL="800100" lvl="1" indent="-342900">
              <a:lnSpc>
                <a:spcPct val="150000"/>
              </a:lnSpc>
              <a:buFont typeface="Wingdings" panose="05000000000000000000" pitchFamily="2" charset="2"/>
              <a:buChar char="ü"/>
            </a:pPr>
            <a:r>
              <a:rPr lang="zh-CN" altLang="en-US" sz="2400" dirty="0"/>
              <a:t>知识会随时间演化</a:t>
            </a:r>
            <a:endParaRPr lang="en-US" altLang="zh-CN" sz="2400" dirty="0"/>
          </a:p>
          <a:p>
            <a:pPr marL="342900" indent="-342900">
              <a:lnSpc>
                <a:spcPct val="150000"/>
              </a:lnSpc>
              <a:spcBef>
                <a:spcPts val="1200"/>
              </a:spcBef>
              <a:buFont typeface="Arial" panose="020B0604020202090204" pitchFamily="34" charset="0"/>
              <a:buChar char="•"/>
            </a:pPr>
            <a:r>
              <a:rPr lang="zh-CN" altLang="en-US" sz="2400" dirty="0"/>
              <a:t>同一领域内有不同组织构建的知识图谱</a:t>
            </a:r>
            <a:endParaRPr lang="en-US" altLang="zh-CN" sz="2400" dirty="0"/>
          </a:p>
          <a:p>
            <a:pPr marL="342900" indent="-342900">
              <a:lnSpc>
                <a:spcPct val="150000"/>
              </a:lnSpc>
              <a:buFont typeface="Arial" panose="020B0604020202090204" pitchFamily="34" charset="0"/>
              <a:buChar char="•"/>
            </a:pPr>
            <a:r>
              <a:rPr lang="zh-CN" altLang="en-US" sz="2400" dirty="0"/>
              <a:t>交叉领域中的知识往往是独立构建</a:t>
            </a:r>
            <a:endParaRPr lang="en-US" altLang="zh-CN" sz="2400"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71" y="1281327"/>
            <a:ext cx="383997" cy="383997"/>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r="5326"/>
          <a:stretch>
            <a:fillRect/>
          </a:stretch>
        </p:blipFill>
        <p:spPr>
          <a:xfrm>
            <a:off x="6623189" y="1260779"/>
            <a:ext cx="5568811" cy="4175469"/>
          </a:xfrm>
          <a:prstGeom prst="rect">
            <a:avLst/>
          </a:prstGeom>
        </p:spPr>
      </p:pic>
    </p:spTree>
  </p:cSld>
  <p:clrMapOvr>
    <a:masterClrMapping/>
  </p:clrMapOvr>
  <p:transition spd="med">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50</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2" name="文本框 1"/>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相似度度量</a:t>
            </a:r>
          </a:p>
        </p:txBody>
      </p:sp>
      <p:sp>
        <p:nvSpPr>
          <p:cNvPr id="3" name="文本框 2"/>
          <p:cNvSpPr txBox="1"/>
          <p:nvPr/>
        </p:nvSpPr>
        <p:spPr>
          <a:xfrm>
            <a:off x="685165" y="1853565"/>
            <a:ext cx="10636250" cy="521970"/>
          </a:xfrm>
          <a:prstGeom prst="rect">
            <a:avLst/>
          </a:prstGeom>
          <a:noFill/>
        </p:spPr>
        <p:txBody>
          <a:bodyPr wrap="square" rtlCol="0" anchor="t">
            <a:spAutoFit/>
          </a:bodyPr>
          <a:lstStyle/>
          <a:p>
            <a:r>
              <a:rPr lang="en-US" altLang="zh-CN" sz="2800">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GLUE的相似度度量正是基于这4种概念的联合分布。</a:t>
            </a:r>
            <a:endParaRPr lang="en-US" altLang="zh-CN" sz="2800">
              <a:latin typeface="楷体" panose="02010609060101010101" charset="-122"/>
              <a:ea typeface="楷体" panose="02010609060101010101" charset="-122"/>
            </a:endParaRPr>
          </a:p>
        </p:txBody>
      </p:sp>
      <p:sp>
        <p:nvSpPr>
          <p:cNvPr id="6" name="文本框 5"/>
          <p:cNvSpPr txBox="1"/>
          <p:nvPr/>
        </p:nvSpPr>
        <p:spPr>
          <a:xfrm>
            <a:off x="599440" y="2702560"/>
            <a:ext cx="8244205" cy="521970"/>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solidFill>
                  <a:srgbClr val="FF0000"/>
                </a:solidFill>
                <a:latin typeface="楷体" panose="02010609060101010101" charset="-122"/>
                <a:ea typeface="楷体" panose="02010609060101010101" charset="-122"/>
                <a:sym typeface="+mn-ea"/>
              </a:rPr>
              <a:t>基于Jaccard系数</a:t>
            </a:r>
            <a:r>
              <a:rPr lang="zh-CN" altLang="en-US" sz="2800">
                <a:latin typeface="楷体" panose="02010609060101010101" charset="-122"/>
                <a:ea typeface="楷体" panose="02010609060101010101" charset="-122"/>
                <a:sym typeface="+mn-ea"/>
              </a:rPr>
              <a:t>的</a:t>
            </a:r>
            <a:r>
              <a:rPr lang="zh-CN" altLang="en-US" sz="2800">
                <a:latin typeface="楷体" panose="02010609060101010101" charset="-122"/>
                <a:ea typeface="楷体" panose="02010609060101010101" charset="-122"/>
              </a:rPr>
              <a:t>相似度度量函数：</a:t>
            </a:r>
          </a:p>
        </p:txBody>
      </p:sp>
      <mc:AlternateContent xmlns:mc="http://schemas.openxmlformats.org/markup-compatibility/2006" xmlns:a14="http://schemas.microsoft.com/office/drawing/2010/main">
        <mc:Choice Requires="a14">
          <p:sp>
            <p:nvSpPr>
              <p:cNvPr id="7" name="文本框 6"/>
              <p:cNvSpPr txBox="1"/>
              <p:nvPr/>
            </p:nvSpPr>
            <p:spPr>
              <a:xfrm>
                <a:off x="2228786" y="3395599"/>
                <a:ext cx="8194675" cy="864235"/>
              </a:xfrm>
              <a:prstGeom prst="rect">
                <a:avLst/>
              </a:prstGeom>
              <a:noFill/>
            </p:spPr>
            <p:txBody>
              <a:bodyPr wrap="none" rtlCol="0" anchor="t">
                <a:spAutoFit/>
              </a:bodyPr>
              <a:lstStyle/>
              <a:p>
                <a:pPr algn="l"/>
                <a14:m>
                  <m:oMath xmlns:m="http://schemas.openxmlformats.org/officeDocument/2006/math">
                    <m:r>
                      <a:rPr lang="en-US" altLang="zh-CN" sz="3200" b="1" i="1">
                        <a:latin typeface="Cambria Math" panose="02040503050406030204" charset="0"/>
                        <a:cs typeface="Cambria Math" panose="02040503050406030204" charset="0"/>
                      </a:rPr>
                      <m:t>𝑱</m:t>
                    </m:r>
                  </m:oMath>
                </a14:m>
                <a:r>
                  <a:rPr lang="en-US" altLang="zh-CN" sz="3200" b="1"/>
                  <a:t>accard-sim(A,B) =</a:t>
                </a:r>
                <a14:m>
                  <m:oMath xmlns:m="http://schemas.openxmlformats.org/officeDocument/2006/math">
                    <m:r>
                      <a:rPr lang="en-US" altLang="zh-CN" sz="3200" b="1">
                        <a:latin typeface="Cambria Math" panose="02040503050406030204" charset="0"/>
                      </a:rPr>
                      <m:t> </m:t>
                    </m:r>
                    <m:f>
                      <m:fPr>
                        <m:ctrlPr>
                          <a:rPr lang="en-US" altLang="zh-CN" sz="3200" b="1" i="1">
                            <a:latin typeface="Cambria Math" panose="02040503050406030204" pitchFamily="18" charset="0"/>
                            <a:cs typeface="Cambria Math" panose="02040503050406030204" charset="0"/>
                          </a:rPr>
                        </m:ctrlPr>
                      </m:fPr>
                      <m:num>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𝑩</m:t>
                        </m:r>
                        <m:r>
                          <a:rPr lang="en-US" altLang="zh-CN" sz="3200" b="1" i="1">
                            <a:latin typeface="Cambria Math" panose="02040503050406030204" charset="0"/>
                            <a:cs typeface="Cambria Math" panose="02040503050406030204" charset="0"/>
                          </a:rPr>
                          <m:t>)</m:t>
                        </m:r>
                      </m:num>
                      <m:den>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𝑩</m:t>
                        </m:r>
                        <m:r>
                          <a:rPr lang="en-US" altLang="zh-CN" sz="3200" b="1" i="1">
                            <a:latin typeface="Cambria Math" panose="02040503050406030204" charset="0"/>
                            <a:cs typeface="Cambria Math" panose="02040503050406030204" charset="0"/>
                          </a:rPr>
                          <m:t>)</m:t>
                        </m:r>
                      </m:den>
                    </m:f>
                    <m:r>
                      <a:rPr lang="en-US" altLang="zh-CN" sz="3200" b="1" i="1">
                        <a:latin typeface="Cambria Math" panose="02040503050406030204" charset="0"/>
                        <a:cs typeface="Cambria Math" panose="02040503050406030204" charset="0"/>
                      </a:rPr>
                      <m:t>=</m:t>
                    </m:r>
                    <m:f>
                      <m:fPr>
                        <m:ctrlPr>
                          <a:rPr lang="en-US" altLang="zh-CN" sz="3200" b="1" i="1">
                            <a:latin typeface="Cambria Math" panose="02040503050406030204" pitchFamily="18" charset="0"/>
                            <a:cs typeface="Cambria Math" panose="02040503050406030204" charset="0"/>
                          </a:rPr>
                        </m:ctrlPr>
                      </m:fPr>
                      <m:num>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𝑩</m:t>
                        </m:r>
                        <m:r>
                          <a:rPr lang="en-US" altLang="zh-CN" sz="3200" b="1" i="1">
                            <a:latin typeface="Cambria Math" panose="02040503050406030204" charset="0"/>
                            <a:cs typeface="Cambria Math" panose="02040503050406030204" charset="0"/>
                          </a:rPr>
                          <m:t>)</m:t>
                        </m:r>
                      </m:num>
                      <m:den>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𝑩</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acc>
                          <m:accPr>
                            <m:chr m:val="̅"/>
                            <m:ctrlPr>
                              <a:rPr lang="en-US" altLang="zh-CN" sz="3200" b="1" i="1">
                                <a:latin typeface="Cambria Math" panose="02040503050406030204" pitchFamily="18" charset="0"/>
                                <a:cs typeface="Cambria Math" panose="02040503050406030204" charset="0"/>
                              </a:rPr>
                            </m:ctrlPr>
                          </m:accPr>
                          <m:e>
                            <m:r>
                              <a:rPr lang="en-US" altLang="zh-CN" sz="3200" b="1" i="1">
                                <a:latin typeface="Cambria Math" panose="02040503050406030204" charset="0"/>
                                <a:cs typeface="Cambria Math" panose="02040503050406030204" charset="0"/>
                              </a:rPr>
                              <m:t>𝑩</m:t>
                            </m:r>
                          </m:e>
                        </m:acc>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acc>
                          <m:accPr>
                            <m:chr m:val="̅"/>
                            <m:ctrlPr>
                              <a:rPr lang="en-US" altLang="zh-CN" sz="3200" b="1" i="1">
                                <a:latin typeface="Cambria Math" panose="02040503050406030204" pitchFamily="18" charset="0"/>
                                <a:cs typeface="Cambria Math" panose="02040503050406030204" charset="0"/>
                              </a:rPr>
                            </m:ctrlPr>
                          </m:accPr>
                          <m:e>
                            <m:r>
                              <a:rPr lang="en-US" altLang="zh-CN" sz="3200" b="1" i="1">
                                <a:latin typeface="Cambria Math" panose="02040503050406030204" charset="0"/>
                                <a:cs typeface="Cambria Math" panose="02040503050406030204" charset="0"/>
                              </a:rPr>
                              <m:t>𝑨</m:t>
                            </m:r>
                          </m:e>
                        </m:acc>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𝑩</m:t>
                        </m:r>
                        <m:r>
                          <a:rPr lang="en-US" altLang="zh-CN" sz="3200" b="1" i="1">
                            <a:latin typeface="Cambria Math" panose="02040503050406030204" charset="0"/>
                            <a:cs typeface="Cambria Math" panose="02040503050406030204" charset="0"/>
                          </a:rPr>
                          <m:t>)</m:t>
                        </m:r>
                      </m:den>
                    </m:f>
                  </m:oMath>
                </a14:m>
                <a:endParaRPr lang="en-US" altLang="zh-CN" sz="3200" b="1" i="1">
                  <a:latin typeface="Cambria Math" panose="02040503050406030204" charset="0"/>
                  <a:cs typeface="Cambria Math" panose="02040503050406030204"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228786" y="3395599"/>
                <a:ext cx="8194675" cy="864235"/>
              </a:xfrm>
              <a:prstGeom prst="rect">
                <a:avLst/>
              </a:prstGeom>
              <a:blipFill rotWithShape="1">
                <a:blip r:embed="rId3"/>
                <a:stretch>
                  <a:fillRect l="-7" t="-29" r="7" b="29"/>
                </a:stretch>
              </a:blipFill>
            </p:spPr>
            <p:txBody>
              <a:bodyPr/>
              <a:lstStyle/>
              <a:p>
                <a:r>
                  <a:rPr lang="zh-CN" altLang="en-US">
                    <a:noFill/>
                  </a:rPr>
                  <a:t> </a:t>
                </a:r>
              </a:p>
            </p:txBody>
          </p:sp>
        </mc:Fallback>
      </mc:AlternateContent>
      <p:sp>
        <p:nvSpPr>
          <p:cNvPr id="8" name="文本框 7"/>
          <p:cNvSpPr txBox="1"/>
          <p:nvPr/>
        </p:nvSpPr>
        <p:spPr>
          <a:xfrm>
            <a:off x="705485" y="4334510"/>
            <a:ext cx="10177145" cy="1383665"/>
          </a:xfrm>
          <a:prstGeom prst="rect">
            <a:avLst/>
          </a:prstGeom>
          <a:noFill/>
        </p:spPr>
        <p:txBody>
          <a:bodyPr wrap="square" rtlCol="0" anchor="t">
            <a:spAutoFit/>
          </a:bodyPr>
          <a:lstStyle/>
          <a:p>
            <a:pPr>
              <a:lnSpc>
                <a:spcPct val="150000"/>
              </a:lnSpc>
            </a:pPr>
            <a:r>
              <a:rPr lang="zh-CN" altLang="en-US" sz="2800">
                <a:latin typeface="楷体" panose="02010609060101010101" charset="-122"/>
                <a:ea typeface="楷体" panose="02010609060101010101" charset="-122"/>
              </a:rPr>
              <a:t>当A与B不相关时，该相似度取得最小值0；</a:t>
            </a:r>
          </a:p>
          <a:p>
            <a:pPr>
              <a:lnSpc>
                <a:spcPct val="150000"/>
              </a:lnSpc>
            </a:pPr>
            <a:r>
              <a:rPr lang="zh-CN" altLang="en-US" sz="2800">
                <a:latin typeface="楷体" panose="02010609060101010101" charset="-122"/>
                <a:ea typeface="楷体" panose="02010609060101010101" charset="-122"/>
              </a:rPr>
              <a:t>当A和B是等价概念时，该相似度取得最大值1。</a:t>
            </a:r>
          </a:p>
        </p:txBody>
      </p:sp>
    </p:spTree>
  </p:cSld>
  <p:clrMapOvr>
    <a:masterClrMapping/>
  </p:clrMapOvr>
  <p:transition spd="med">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51</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733675" cy="521970"/>
          </a:xfrm>
          <a:prstGeom prst="rect">
            <a:avLst/>
          </a:prstGeom>
          <a:noFill/>
        </p:spPr>
        <p:txBody>
          <a:bodyPr wrap="square" rtlCol="0" anchor="t">
            <a:spAutoFit/>
          </a:bodyPr>
          <a:lstStyle/>
          <a:p>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GLUE</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体系结构</a:t>
            </a:r>
          </a:p>
        </p:txBody>
      </p:sp>
      <p:sp>
        <p:nvSpPr>
          <p:cNvPr id="6" name="文本框 5"/>
          <p:cNvSpPr txBox="1"/>
          <p:nvPr/>
        </p:nvSpPr>
        <p:spPr>
          <a:xfrm>
            <a:off x="1193515" y="1853565"/>
            <a:ext cx="9805670" cy="521970"/>
          </a:xfrm>
          <a:prstGeom prst="rect">
            <a:avLst/>
          </a:prstGeom>
          <a:noFill/>
        </p:spPr>
        <p:txBody>
          <a:bodyPr wrap="square" rtlCol="0" anchor="t">
            <a:spAutoFit/>
          </a:bodyPr>
          <a:lstStyle/>
          <a:p>
            <a:r>
              <a:rPr lang="zh-CN" altLang="en-US" sz="2800">
                <a:latin typeface="楷体" panose="02010609060101010101" charset="-122"/>
                <a:ea typeface="楷体" panose="02010609060101010101" charset="-122"/>
              </a:rPr>
              <a:t>GLUE主要由三个模块组成：</a:t>
            </a:r>
            <a:r>
              <a:rPr lang="zh-CN" altLang="en-US" sz="2800">
                <a:solidFill>
                  <a:srgbClr val="FF0000"/>
                </a:solidFill>
                <a:latin typeface="楷体" panose="02010609060101010101" charset="-122"/>
                <a:ea typeface="楷体" panose="02010609060101010101" charset="-122"/>
              </a:rPr>
              <a:t>分布估计</a:t>
            </a:r>
            <a:r>
              <a:rPr lang="zh-CN" altLang="en-US" sz="2800">
                <a:latin typeface="楷体" panose="02010609060101010101" charset="-122"/>
                <a:ea typeface="楷体" panose="02010609060101010101" charset="-122"/>
              </a:rPr>
              <a:t>、</a:t>
            </a:r>
            <a:r>
              <a:rPr lang="zh-CN" altLang="en-US" sz="2800">
                <a:solidFill>
                  <a:srgbClr val="FF0000"/>
                </a:solidFill>
                <a:latin typeface="楷体" panose="02010609060101010101" charset="-122"/>
                <a:ea typeface="楷体" panose="02010609060101010101" charset="-122"/>
              </a:rPr>
              <a:t>相似度估计</a:t>
            </a:r>
            <a:r>
              <a:rPr lang="zh-CN" altLang="en-US" sz="2800">
                <a:latin typeface="楷体" panose="02010609060101010101" charset="-122"/>
                <a:ea typeface="楷体" panose="02010609060101010101" charset="-122"/>
              </a:rPr>
              <a:t>和</a:t>
            </a:r>
            <a:r>
              <a:rPr lang="zh-CN" altLang="en-US" sz="2800">
                <a:solidFill>
                  <a:srgbClr val="FF0000"/>
                </a:solidFill>
                <a:latin typeface="楷体" panose="02010609060101010101" charset="-122"/>
                <a:ea typeface="楷体" panose="02010609060101010101" charset="-122"/>
              </a:rPr>
              <a:t>放松标记</a:t>
            </a:r>
          </a:p>
        </p:txBody>
      </p:sp>
      <p:pic>
        <p:nvPicPr>
          <p:cNvPr id="100" name="图片 99"/>
          <p:cNvPicPr>
            <a:picLocks noChangeAspect="1"/>
          </p:cNvPicPr>
          <p:nvPr/>
        </p:nvPicPr>
        <p:blipFill>
          <a:blip r:embed="rId2"/>
          <a:stretch>
            <a:fillRect/>
          </a:stretch>
        </p:blipFill>
        <p:spPr>
          <a:xfrm>
            <a:off x="4104640" y="2375535"/>
            <a:ext cx="3983420" cy="3888000"/>
          </a:xfrm>
          <a:prstGeom prst="rect">
            <a:avLst/>
          </a:prstGeom>
          <a:noFill/>
          <a:ln w="9525">
            <a:noFill/>
          </a:ln>
        </p:spPr>
      </p:pic>
      <p:sp>
        <p:nvSpPr>
          <p:cNvPr id="2" name="文本框 1"/>
          <p:cNvSpPr txBox="1"/>
          <p:nvPr/>
        </p:nvSpPr>
        <p:spPr>
          <a:xfrm>
            <a:off x="8087995" y="4691380"/>
            <a:ext cx="588645" cy="583565"/>
          </a:xfrm>
          <a:prstGeom prst="rect">
            <a:avLst/>
          </a:prstGeom>
          <a:noFill/>
        </p:spPr>
        <p:txBody>
          <a:bodyPr wrap="square" rtlCol="0">
            <a:spAutoFit/>
          </a:bodyPr>
          <a:lstStyle/>
          <a:p>
            <a:r>
              <a:rPr lang="zh-CN" altLang="en-US" sz="3200">
                <a:solidFill>
                  <a:srgbClr val="FF0000"/>
                </a:solidFill>
                <a:latin typeface="微软雅黑" panose="020B0503020204020204" pitchFamily="34" charset="-122"/>
                <a:ea typeface="微软雅黑" panose="020B0503020204020204" pitchFamily="34" charset="-122"/>
              </a:rPr>
              <a:t>①</a:t>
            </a:r>
          </a:p>
        </p:txBody>
      </p:sp>
      <p:sp>
        <p:nvSpPr>
          <p:cNvPr id="7" name="文本框 6"/>
          <p:cNvSpPr txBox="1"/>
          <p:nvPr/>
        </p:nvSpPr>
        <p:spPr>
          <a:xfrm>
            <a:off x="8087995" y="3688715"/>
            <a:ext cx="588645" cy="583565"/>
          </a:xfrm>
          <a:prstGeom prst="rect">
            <a:avLst/>
          </a:prstGeom>
          <a:noFill/>
        </p:spPr>
        <p:txBody>
          <a:bodyPr wrap="square" rtlCol="0">
            <a:spAutoFit/>
          </a:bodyPr>
          <a:lstStyle/>
          <a:p>
            <a:r>
              <a:rPr lang="zh-CN" altLang="en-US" sz="3200">
                <a:solidFill>
                  <a:srgbClr val="FF0000"/>
                </a:solidFill>
                <a:latin typeface="微软雅黑" panose="020B0503020204020204" pitchFamily="34" charset="-122"/>
                <a:ea typeface="微软雅黑" panose="020B0503020204020204" pitchFamily="34" charset="-122"/>
              </a:rPr>
              <a:t>②</a:t>
            </a:r>
          </a:p>
        </p:txBody>
      </p:sp>
      <p:sp>
        <p:nvSpPr>
          <p:cNvPr id="8" name="文本框 7"/>
          <p:cNvSpPr txBox="1"/>
          <p:nvPr/>
        </p:nvSpPr>
        <p:spPr>
          <a:xfrm>
            <a:off x="8087995" y="2744470"/>
            <a:ext cx="588645" cy="583565"/>
          </a:xfrm>
          <a:prstGeom prst="rect">
            <a:avLst/>
          </a:prstGeom>
          <a:noFill/>
        </p:spPr>
        <p:txBody>
          <a:bodyPr wrap="square" rtlCol="0">
            <a:spAutoFit/>
          </a:bodyPr>
          <a:lstStyle/>
          <a:p>
            <a:r>
              <a:rPr lang="zh-CN" altLang="en-US" sz="3200">
                <a:solidFill>
                  <a:srgbClr val="FF0000"/>
                </a:solidFill>
                <a:latin typeface="微软雅黑" panose="020B0503020204020204" pitchFamily="34" charset="-122"/>
                <a:ea typeface="微软雅黑" panose="020B0503020204020204" pitchFamily="34" charset="-122"/>
              </a:rPr>
              <a:t>③</a:t>
            </a:r>
          </a:p>
        </p:txBody>
      </p:sp>
    </p:spTree>
  </p:cSld>
  <p:clrMapOvr>
    <a:masterClrMapping/>
  </p:clrMapOvr>
  <p:transition spd="med">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52</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668905" cy="521970"/>
          </a:xfrm>
          <a:prstGeom prst="rect">
            <a:avLst/>
          </a:prstGeom>
          <a:noFill/>
        </p:spPr>
        <p:txBody>
          <a:bodyPr wrap="square" rtlCol="0" anchor="t">
            <a:spAutoFit/>
          </a:bodyPr>
          <a:lstStyle/>
          <a:p>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GLUE</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sym typeface="+mn-ea"/>
              </a:rPr>
              <a:t>体系结构</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0" name="图片 99"/>
          <p:cNvPicPr>
            <a:picLocks noChangeAspect="1"/>
          </p:cNvPicPr>
          <p:nvPr>
            <p:custDataLst>
              <p:tags r:id="rId1"/>
            </p:custDataLst>
          </p:nvPr>
        </p:nvPicPr>
        <p:blipFill>
          <a:blip r:embed="rId3"/>
          <a:stretch>
            <a:fillRect/>
          </a:stretch>
        </p:blipFill>
        <p:spPr>
          <a:xfrm>
            <a:off x="7209790" y="1773555"/>
            <a:ext cx="3983420" cy="3888000"/>
          </a:xfrm>
          <a:prstGeom prst="rect">
            <a:avLst/>
          </a:prstGeom>
          <a:noFill/>
          <a:ln w="9525">
            <a:noFill/>
          </a:ln>
        </p:spPr>
      </p:pic>
      <mc:AlternateContent xmlns:mc="http://schemas.openxmlformats.org/markup-compatibility/2006" xmlns:a14="http://schemas.microsoft.com/office/drawing/2010/main">
        <mc:Choice Requires="a14">
          <p:sp>
            <p:nvSpPr>
              <p:cNvPr id="6" name="文本框 5"/>
              <p:cNvSpPr txBox="1"/>
              <p:nvPr/>
            </p:nvSpPr>
            <p:spPr>
              <a:xfrm>
                <a:off x="642620" y="2431415"/>
                <a:ext cx="6526530" cy="2676525"/>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分布估计输入两个分类</a:t>
                </a:r>
                <a:r>
                  <a:rPr lang="zh-CN" altLang="en-US" sz="2800">
                    <a:solidFill>
                      <a:srgbClr val="FF0000"/>
                    </a:solidFill>
                    <a:latin typeface="楷体" panose="02010609060101010101" charset="-122"/>
                    <a:ea typeface="楷体" panose="02010609060101010101" charset="-122"/>
                  </a:rPr>
                  <a:t>本体</a:t>
                </a:r>
                <a14:m>
                  <m:oMath xmlns:m="http://schemas.openxmlformats.org/officeDocument/2006/math">
                    <m:sSub>
                      <m:sSubPr>
                        <m:ctrlPr>
                          <a:rPr lang="en-US" altLang="zh-CN" sz="2800" i="1">
                            <a:solidFill>
                              <a:srgbClr val="FF0000"/>
                            </a:solidFill>
                            <a:latin typeface="Cambria Math" panose="02040503050406030204" pitchFamily="18" charset="0"/>
                            <a:ea typeface="楷体" panose="02010609060101010101" charset="-122"/>
                            <a:cs typeface="Cambria Math" panose="02040503050406030204" charset="0"/>
                          </a:rPr>
                        </m:ctrlPr>
                      </m:sSubPr>
                      <m:e>
                        <m:r>
                          <a:rPr lang="en-US" altLang="zh-CN" sz="2800" i="1">
                            <a:solidFill>
                              <a:srgbClr val="FF0000"/>
                            </a:solidFill>
                            <a:latin typeface="Cambria Math" panose="02040503050406030204" charset="0"/>
                            <a:ea typeface="楷体" panose="02010609060101010101" charset="-122"/>
                            <a:cs typeface="Cambria Math" panose="02040503050406030204" charset="0"/>
                          </a:rPr>
                          <m:t>𝑂</m:t>
                        </m:r>
                      </m:e>
                      <m:sub>
                        <m:r>
                          <a:rPr lang="en-US" altLang="zh-CN" sz="2800" i="1">
                            <a:solidFill>
                              <a:srgbClr val="FF0000"/>
                            </a:solidFill>
                            <a:latin typeface="Cambria Math" panose="02040503050406030204" charset="0"/>
                            <a:ea typeface="楷体" panose="02010609060101010101" charset="-122"/>
                            <a:cs typeface="Cambria Math" panose="02040503050406030204" charset="0"/>
                          </a:rPr>
                          <m:t>1</m:t>
                        </m:r>
                      </m:sub>
                    </m:sSub>
                  </m:oMath>
                </a14:m>
                <a:r>
                  <a:rPr lang="zh-CN" altLang="en-US" sz="2800">
                    <a:solidFill>
                      <a:srgbClr val="FF0000"/>
                    </a:solidFill>
                    <a:latin typeface="楷体" panose="02010609060101010101" charset="-122"/>
                    <a:ea typeface="楷体" panose="02010609060101010101" charset="-122"/>
                  </a:rPr>
                  <a:t>和</a:t>
                </a:r>
                <a14:m>
                  <m:oMath xmlns:m="http://schemas.openxmlformats.org/officeDocument/2006/math">
                    <m:sSub>
                      <m:sSubPr>
                        <m:ctrlPr>
                          <a:rPr lang="en-US" altLang="zh-CN" sz="2800" i="1">
                            <a:solidFill>
                              <a:srgbClr val="FF0000"/>
                            </a:solidFill>
                            <a:latin typeface="Cambria Math" panose="02040503050406030204" pitchFamily="18" charset="0"/>
                            <a:ea typeface="楷体" panose="02010609060101010101" charset="-122"/>
                            <a:cs typeface="Cambria Math" panose="02040503050406030204" charset="0"/>
                          </a:rPr>
                        </m:ctrlPr>
                      </m:sSubPr>
                      <m:e>
                        <m:r>
                          <a:rPr lang="en-US" altLang="zh-CN" sz="2800" i="1">
                            <a:solidFill>
                              <a:srgbClr val="FF0000"/>
                            </a:solidFill>
                            <a:latin typeface="Cambria Math" panose="02040503050406030204" charset="0"/>
                            <a:ea typeface="楷体" panose="02010609060101010101" charset="-122"/>
                            <a:cs typeface="Cambria Math" panose="02040503050406030204" charset="0"/>
                          </a:rPr>
                          <m:t>𝑂</m:t>
                        </m:r>
                      </m:e>
                      <m:sub>
                        <m:r>
                          <a:rPr lang="en-US" altLang="zh-CN" sz="2800" i="1">
                            <a:solidFill>
                              <a:srgbClr val="FF0000"/>
                            </a:solidFill>
                            <a:latin typeface="Cambria Math" panose="02040503050406030204" charset="0"/>
                            <a:ea typeface="楷体" panose="02010609060101010101" charset="-122"/>
                            <a:cs typeface="Cambria Math" panose="02040503050406030204" charset="0"/>
                          </a:rPr>
                          <m:t>2</m:t>
                        </m:r>
                      </m:sub>
                    </m:sSub>
                  </m:oMath>
                </a14:m>
                <a:r>
                  <a:rPr lang="zh-CN" altLang="en-US" sz="2800">
                    <a:latin typeface="楷体" panose="02010609060101010101" charset="-122"/>
                    <a:ea typeface="楷体" panose="02010609060101010101" charset="-122"/>
                  </a:rPr>
                  <a:t>以及它们的</a:t>
                </a:r>
                <a:r>
                  <a:rPr lang="zh-CN" altLang="en-US" sz="2800">
                    <a:solidFill>
                      <a:srgbClr val="FF0000"/>
                    </a:solidFill>
                    <a:latin typeface="楷体" panose="02010609060101010101" charset="-122"/>
                    <a:ea typeface="楷体" panose="02010609060101010101" charset="-122"/>
                  </a:rPr>
                  <a:t>实例</a:t>
                </a:r>
                <a:r>
                  <a:rPr lang="zh-CN" altLang="en-US" sz="2800">
                    <a:latin typeface="楷体" panose="02010609060101010101" charset="-122"/>
                    <a:ea typeface="楷体" panose="02010609060101010101" charset="-122"/>
                  </a:rPr>
                  <a:t>。然后利用机器学习技术计算</a:t>
                </a:r>
                <a:r>
                  <a:rPr lang="zh-CN" altLang="en-US" sz="2800">
                    <a:solidFill>
                      <a:srgbClr val="FF0000"/>
                    </a:solidFill>
                    <a:latin typeface="楷体" panose="02010609060101010101" charset="-122"/>
                    <a:ea typeface="楷体" panose="02010609060101010101" charset="-122"/>
                  </a:rPr>
                  <a:t>每对概念</a:t>
                </a:r>
                <a:r>
                  <a:rPr lang="zh-CN" altLang="en-US" sz="2800">
                    <a:latin typeface="楷体" panose="02010609060101010101" charset="-122"/>
                    <a:ea typeface="楷体" panose="02010609060101010101" charset="-122"/>
                  </a:rPr>
                  <a:t>的联合概率分布。由于联合概率分布包含4种，这样一共需要计算</a:t>
                </a:r>
                <a:r>
                  <a:rPr lang="zh-CN" altLang="en-US" sz="2800">
                    <a:solidFill>
                      <a:srgbClr val="FF0000"/>
                    </a:solidFill>
                    <a:latin typeface="楷体" panose="02010609060101010101" charset="-122"/>
                    <a:ea typeface="楷体" panose="02010609060101010101" charset="-122"/>
                  </a:rPr>
                  <a:t>4|</a:t>
                </a:r>
                <a14:m>
                  <m:oMath xmlns:m="http://schemas.openxmlformats.org/officeDocument/2006/math">
                    <m:sSub>
                      <m:sSubPr>
                        <m:ctrlPr>
                          <a:rPr lang="en-US" altLang="zh-CN" sz="2800" i="1">
                            <a:solidFill>
                              <a:srgbClr val="FF0000"/>
                            </a:solidFill>
                            <a:latin typeface="Cambria Math" panose="02040503050406030204" pitchFamily="18" charset="0"/>
                            <a:ea typeface="楷体" panose="02010609060101010101" charset="-122"/>
                            <a:cs typeface="Cambria Math" panose="02040503050406030204" charset="0"/>
                          </a:rPr>
                        </m:ctrlPr>
                      </m:sSubPr>
                      <m:e>
                        <m:r>
                          <a:rPr lang="en-US" altLang="zh-CN" sz="2800" i="1">
                            <a:solidFill>
                              <a:srgbClr val="FF0000"/>
                            </a:solidFill>
                            <a:latin typeface="Cambria Math" panose="02040503050406030204" charset="0"/>
                            <a:ea typeface="楷体" panose="02010609060101010101" charset="-122"/>
                            <a:cs typeface="Cambria Math" panose="02040503050406030204" charset="0"/>
                          </a:rPr>
                          <m:t>𝑂</m:t>
                        </m:r>
                      </m:e>
                      <m:sub>
                        <m:r>
                          <a:rPr lang="en-US" altLang="zh-CN" sz="2800" i="1">
                            <a:solidFill>
                              <a:srgbClr val="FF0000"/>
                            </a:solidFill>
                            <a:latin typeface="Cambria Math" panose="02040503050406030204" charset="0"/>
                            <a:ea typeface="楷体" panose="02010609060101010101" charset="-122"/>
                            <a:cs typeface="Cambria Math" panose="02040503050406030204" charset="0"/>
                          </a:rPr>
                          <m:t>1</m:t>
                        </m:r>
                      </m:sub>
                    </m:sSub>
                  </m:oMath>
                </a14:m>
                <a:r>
                  <a:rPr lang="zh-CN" altLang="en-US" sz="2800">
                    <a:solidFill>
                      <a:srgbClr val="FF0000"/>
                    </a:solidFill>
                    <a:latin typeface="楷体" panose="02010609060101010101" charset="-122"/>
                    <a:ea typeface="楷体" panose="02010609060101010101" charset="-122"/>
                  </a:rPr>
                  <a:t>||</a:t>
                </a:r>
                <a14:m>
                  <m:oMath xmlns:m="http://schemas.openxmlformats.org/officeDocument/2006/math">
                    <m:sSub>
                      <m:sSubPr>
                        <m:ctrlPr>
                          <a:rPr lang="en-US" altLang="zh-CN" sz="2800" i="1">
                            <a:solidFill>
                              <a:srgbClr val="FF0000"/>
                            </a:solidFill>
                            <a:latin typeface="Cambria Math" panose="02040503050406030204" pitchFamily="18" charset="0"/>
                            <a:ea typeface="楷体" panose="02010609060101010101" charset="-122"/>
                            <a:cs typeface="Cambria Math" panose="02040503050406030204" charset="0"/>
                          </a:rPr>
                        </m:ctrlPr>
                      </m:sSubPr>
                      <m:e>
                        <m:r>
                          <a:rPr lang="en-US" altLang="zh-CN" sz="2800" i="1">
                            <a:solidFill>
                              <a:srgbClr val="FF0000"/>
                            </a:solidFill>
                            <a:latin typeface="Cambria Math" panose="02040503050406030204" charset="0"/>
                            <a:ea typeface="楷体" panose="02010609060101010101" charset="-122"/>
                            <a:cs typeface="Cambria Math" panose="02040503050406030204" charset="0"/>
                          </a:rPr>
                          <m:t>𝑂</m:t>
                        </m:r>
                      </m:e>
                      <m:sub>
                        <m:r>
                          <a:rPr lang="en-US" altLang="zh-CN" sz="2800" i="1">
                            <a:solidFill>
                              <a:srgbClr val="FF0000"/>
                            </a:solidFill>
                            <a:latin typeface="Cambria Math" panose="02040503050406030204" charset="0"/>
                            <a:ea typeface="楷体" panose="02010609060101010101" charset="-122"/>
                            <a:cs typeface="Cambria Math" panose="02040503050406030204" charset="0"/>
                          </a:rPr>
                          <m:t>2</m:t>
                        </m:r>
                      </m:sub>
                    </m:sSub>
                  </m:oMath>
                </a14:m>
                <a:r>
                  <a:rPr lang="zh-CN" altLang="en-US" sz="2800">
                    <a:solidFill>
                      <a:srgbClr val="FF0000"/>
                    </a:solidFill>
                    <a:latin typeface="楷体" panose="02010609060101010101" charset="-122"/>
                    <a:ea typeface="楷体" panose="02010609060101010101" charset="-122"/>
                  </a:rPr>
                  <a:t>|</a:t>
                </a:r>
                <a:r>
                  <a:rPr lang="zh-CN" altLang="en-US" sz="2800">
                    <a:latin typeface="楷体" panose="02010609060101010101" charset="-122"/>
                    <a:ea typeface="楷体" panose="02010609060101010101" charset="-122"/>
                  </a:rPr>
                  <a:t>个概率，其中|</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𝑂</m:t>
                        </m:r>
                      </m:e>
                      <m:sub>
                        <m:r>
                          <a:rPr lang="en-US" altLang="zh-CN" sz="2800" i="1">
                            <a:latin typeface="Cambria Math" panose="02040503050406030204" charset="0"/>
                            <a:ea typeface="楷体" panose="02010609060101010101" charset="-122"/>
                            <a:cs typeface="Cambria Math" panose="02040503050406030204" charset="0"/>
                          </a:rPr>
                          <m:t>𝑖</m:t>
                        </m:r>
                      </m:sub>
                    </m:sSub>
                  </m:oMath>
                </a14:m>
                <a:r>
                  <a:rPr lang="zh-CN" altLang="en-US" sz="2800">
                    <a:latin typeface="楷体" panose="02010609060101010101" charset="-122"/>
                    <a:ea typeface="楷体" panose="02010609060101010101" charset="-122"/>
                  </a:rPr>
                  <a:t>|是本体</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𝑂</m:t>
                        </m:r>
                      </m:e>
                      <m:sub>
                        <m:r>
                          <a:rPr lang="en-US" altLang="zh-CN" sz="2800" i="1">
                            <a:latin typeface="Cambria Math" panose="02040503050406030204" charset="0"/>
                            <a:ea typeface="楷体" panose="02010609060101010101" charset="-122"/>
                            <a:cs typeface="Cambria Math" panose="02040503050406030204" charset="0"/>
                          </a:rPr>
                          <m:t>𝑖</m:t>
                        </m:r>
                      </m:sub>
                    </m:sSub>
                  </m:oMath>
                </a14:m>
                <a:r>
                  <a:rPr lang="zh-CN" altLang="en-US" sz="2800">
                    <a:latin typeface="楷体" panose="02010609060101010101" charset="-122"/>
                    <a:ea typeface="楷体" panose="02010609060101010101" charset="-122"/>
                  </a:rPr>
                  <a:t>中概念的数目。</a:t>
                </a:r>
              </a:p>
            </p:txBody>
          </p:sp>
        </mc:Choice>
        <mc:Fallback xmlns="">
          <p:sp>
            <p:nvSpPr>
              <p:cNvPr id="6" name="文本框 5"/>
              <p:cNvSpPr txBox="1">
                <a:spLocks noRot="1" noChangeAspect="1" noMove="1" noResize="1" noEditPoints="1" noAdjustHandles="1" noChangeArrowheads="1" noChangeShapeType="1" noTextEdit="1"/>
              </p:cNvSpPr>
              <p:nvPr/>
            </p:nvSpPr>
            <p:spPr>
              <a:xfrm>
                <a:off x="642620" y="2431415"/>
                <a:ext cx="6526530" cy="2676525"/>
              </a:xfrm>
              <a:prstGeom prst="rect">
                <a:avLst/>
              </a:prstGeom>
              <a:blipFill rotWithShape="1">
                <a:blip r:embed="rId4"/>
                <a:stretch>
                  <a:fillRect b="-5552"/>
                </a:stretch>
              </a:blipFill>
            </p:spPr>
            <p:txBody>
              <a:bodyPr/>
              <a:lstStyle/>
              <a:p>
                <a:r>
                  <a:rPr lang="zh-CN" altLang="en-US">
                    <a:noFill/>
                  </a:rPr>
                  <a:t> </a:t>
                </a:r>
              </a:p>
            </p:txBody>
          </p:sp>
        </mc:Fallback>
      </mc:AlternateContent>
    </p:spTree>
  </p:cSld>
  <p:clrMapOvr>
    <a:masterClrMapping/>
  </p:clrMapOvr>
  <p:transition spd="med">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53</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6" name="文本框 5"/>
          <p:cNvSpPr txBox="1"/>
          <p:nvPr/>
        </p:nvSpPr>
        <p:spPr>
          <a:xfrm>
            <a:off x="869950" y="1897010"/>
            <a:ext cx="6097270" cy="3538220"/>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相似度估计利用输入的联合概率分布，并</a:t>
            </a:r>
            <a:r>
              <a:rPr lang="zh-CN" altLang="en-US" sz="2800">
                <a:solidFill>
                  <a:srgbClr val="FF0000"/>
                </a:solidFill>
                <a:latin typeface="楷体" panose="02010609060101010101" charset="-122"/>
                <a:ea typeface="楷体" panose="02010609060101010101" charset="-122"/>
              </a:rPr>
              <a:t>借助相似度函数</a:t>
            </a:r>
            <a:r>
              <a:rPr lang="zh-CN" altLang="en-US" sz="2800">
                <a:latin typeface="楷体" panose="02010609060101010101" charset="-122"/>
                <a:ea typeface="楷体" panose="02010609060101010101" charset="-122"/>
              </a:rPr>
              <a:t>，计算概念对之间的相似度，输出两个分类本体之间的</a:t>
            </a:r>
            <a:r>
              <a:rPr lang="zh-CN" altLang="en-US" sz="2800">
                <a:solidFill>
                  <a:srgbClr val="FF0000"/>
                </a:solidFill>
                <a:latin typeface="楷体" panose="02010609060101010101" charset="-122"/>
                <a:ea typeface="楷体" panose="02010609060101010101" charset="-122"/>
              </a:rPr>
              <a:t>概念相似度矩阵</a:t>
            </a:r>
            <a:r>
              <a:rPr lang="zh-CN" altLang="en-US" sz="2800">
                <a:latin typeface="楷体" panose="02010609060101010101" charset="-122"/>
                <a:ea typeface="楷体" panose="02010609060101010101" charset="-122"/>
              </a:rPr>
              <a:t>。</a:t>
            </a: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放松标记模块</a:t>
            </a:r>
            <a:r>
              <a:rPr lang="zh-CN" altLang="en-US" sz="2800">
                <a:solidFill>
                  <a:srgbClr val="FF0000"/>
                </a:solidFill>
                <a:latin typeface="楷体" panose="02010609060101010101" charset="-122"/>
                <a:ea typeface="楷体" panose="02010609060101010101" charset="-122"/>
              </a:rPr>
              <a:t>利用相似度矩阵以及领域特定的约束和启发式知识</a:t>
            </a:r>
            <a:r>
              <a:rPr lang="zh-CN" altLang="en-US" sz="2800">
                <a:latin typeface="楷体" panose="02010609060101010101" charset="-122"/>
                <a:ea typeface="楷体" panose="02010609060101010101" charset="-122"/>
              </a:rPr>
              <a:t>，寻找满足领域约束和常识知识的映射，输出最终的</a:t>
            </a:r>
            <a:r>
              <a:rPr lang="zh-CN" altLang="en-US" sz="2800">
                <a:solidFill>
                  <a:srgbClr val="FF0000"/>
                </a:solidFill>
                <a:latin typeface="楷体" panose="02010609060101010101" charset="-122"/>
                <a:ea typeface="楷体" panose="02010609060101010101" charset="-122"/>
              </a:rPr>
              <a:t>映射结果</a:t>
            </a:r>
            <a:r>
              <a:rPr lang="zh-CN" altLang="en-US" sz="2800">
                <a:latin typeface="楷体" panose="02010609060101010101" charset="-122"/>
                <a:ea typeface="楷体" panose="02010609060101010101" charset="-122"/>
              </a:rPr>
              <a:t>。</a:t>
            </a:r>
          </a:p>
        </p:txBody>
      </p:sp>
      <p:sp>
        <p:nvSpPr>
          <p:cNvPr id="7" name="文本框 6"/>
          <p:cNvSpPr txBox="1"/>
          <p:nvPr/>
        </p:nvSpPr>
        <p:spPr>
          <a:xfrm>
            <a:off x="685165" y="1130300"/>
            <a:ext cx="2668905" cy="521970"/>
          </a:xfrm>
          <a:prstGeom prst="rect">
            <a:avLst/>
          </a:prstGeom>
          <a:noFill/>
        </p:spPr>
        <p:txBody>
          <a:bodyPr wrap="square" rtlCol="0" anchor="t">
            <a:spAutoFit/>
          </a:bodyPr>
          <a:lstStyle/>
          <a:p>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GLUE</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sym typeface="+mn-ea"/>
              </a:rPr>
              <a:t>体系结构</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0" name="图片 99"/>
          <p:cNvPicPr>
            <a:picLocks noChangeAspect="1"/>
          </p:cNvPicPr>
          <p:nvPr>
            <p:custDataLst>
              <p:tags r:id="rId1"/>
            </p:custDataLst>
          </p:nvPr>
        </p:nvPicPr>
        <p:blipFill>
          <a:blip r:embed="rId3"/>
          <a:stretch>
            <a:fillRect/>
          </a:stretch>
        </p:blipFill>
        <p:spPr>
          <a:xfrm>
            <a:off x="7030085" y="1437640"/>
            <a:ext cx="4291965" cy="4189730"/>
          </a:xfrm>
          <a:prstGeom prst="rect">
            <a:avLst/>
          </a:prstGeom>
          <a:noFill/>
          <a:ln w="9525">
            <a:noFill/>
          </a:ln>
        </p:spPr>
      </p:pic>
    </p:spTree>
  </p:cSld>
  <p:clrMapOvr>
    <a:masterClrMapping/>
  </p:clrMapOvr>
  <p:transition spd="med">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54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分布估计</a:t>
            </a:r>
          </a:p>
        </p:txBody>
      </p:sp>
      <mc:AlternateContent xmlns:mc="http://schemas.openxmlformats.org/markup-compatibility/2006" xmlns:a14="http://schemas.microsoft.com/office/drawing/2010/main">
        <mc:Choice Requires="a14">
          <p:sp>
            <p:nvSpPr>
              <p:cNvPr id="6" name="文本框 5"/>
              <p:cNvSpPr txBox="1"/>
              <p:nvPr/>
            </p:nvSpPr>
            <p:spPr>
              <a:xfrm>
                <a:off x="707390" y="2477770"/>
                <a:ext cx="10494645" cy="3107690"/>
              </a:xfrm>
              <a:prstGeom prst="rect">
                <a:avLst/>
              </a:prstGeom>
              <a:noFill/>
            </p:spPr>
            <p:txBody>
              <a:bodyPr wrap="square" rtlCol="0" anchor="t">
                <a:spAutoFit/>
              </a:bodyPr>
              <a:lstStyle/>
              <a:p>
                <a:pPr marL="457200" indent="-457200" algn="l">
                  <a:buClrTx/>
                  <a:buSzTx/>
                  <a:buFont typeface="Arial" panose="020B0604020202090204" pitchFamily="34" charset="0"/>
                  <a:buChar char="•"/>
                </a:pPr>
                <a:r>
                  <a:rPr lang="zh-CN" altLang="en-US" sz="2800">
                    <a:latin typeface="楷体" panose="02010609060101010101" charset="-122"/>
                    <a:ea typeface="楷体" panose="02010609060101010101" charset="-122"/>
                  </a:rPr>
                  <a:t>计算</a:t>
                </a:r>
                <a:r>
                  <a:rPr lang="zh-CN" altLang="en-US" sz="2800">
                    <a:solidFill>
                      <a:srgbClr val="FF0000"/>
                    </a:solidFill>
                    <a:latin typeface="楷体" panose="02010609060101010101" charset="-122"/>
                    <a:ea typeface="楷体" panose="02010609060101010101" charset="-122"/>
                  </a:rPr>
                  <a:t>P(A,B)</a:t>
                </a:r>
                <a:r>
                  <a:rPr lang="zh-CN" altLang="en-US" sz="2800">
                    <a:latin typeface="楷体" panose="02010609060101010101" charset="-122"/>
                    <a:ea typeface="楷体" panose="02010609060101010101" charset="-122"/>
                  </a:rPr>
                  <a:t>的值，其中A</a:t>
                </a:r>
                <a14:m>
                  <m:oMath xmlns:m="http://schemas.openxmlformats.org/officeDocument/2006/math">
                    <m:r>
                      <a:rPr lang="en-US" altLang="zh-CN" sz="2800">
                        <a:latin typeface="Cambria Math" panose="02040503050406030204" charset="0"/>
                        <a:ea typeface="楷体" panose="02010609060101010101" charset="-122"/>
                        <a:cs typeface="Cambria Math" panose="02040503050406030204" charset="0"/>
                      </a:rPr>
                      <m:t>∈</m:t>
                    </m:r>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m:rPr>
                            <m:sty m:val="p"/>
                          </m:rPr>
                          <a:rPr lang="en-US" altLang="zh-CN" sz="2800">
                            <a:latin typeface="Cambria Math" panose="02040503050406030204" charset="0"/>
                            <a:ea typeface="楷体" panose="02010609060101010101" charset="-122"/>
                            <a:cs typeface="Cambria Math" panose="02040503050406030204" charset="0"/>
                          </a:rPr>
                          <m:t>O</m:t>
                        </m:r>
                      </m:e>
                      <m:sub>
                        <m:r>
                          <a:rPr lang="en-US" altLang="zh-CN" sz="2800">
                            <a:latin typeface="Cambria Math" panose="02040503050406030204" charset="0"/>
                            <a:ea typeface="楷体" panose="02010609060101010101" charset="-122"/>
                            <a:cs typeface="Cambria Math" panose="02040503050406030204" charset="0"/>
                          </a:rPr>
                          <m:t>1</m:t>
                        </m:r>
                      </m:sub>
                    </m:sSub>
                  </m:oMath>
                </a14:m>
                <a:r>
                  <a:rPr lang="zh-CN" altLang="en-US" sz="2800">
                    <a:latin typeface="楷体" panose="02010609060101010101" charset="-122"/>
                    <a:ea typeface="楷体" panose="02010609060101010101" charset="-122"/>
                  </a:rPr>
                  <a:t>且B</a:t>
                </a:r>
                <a14:m>
                  <m:oMath xmlns:m="http://schemas.openxmlformats.org/officeDocument/2006/math">
                    <m:r>
                      <a:rPr lang="en-US" altLang="zh-CN" sz="2800">
                        <a:latin typeface="Cambria Math" panose="02040503050406030204" charset="0"/>
                        <a:ea typeface="楷体" panose="02010609060101010101" charset="-122"/>
                        <a:cs typeface="Cambria Math" panose="02040503050406030204" charset="0"/>
                      </a:rPr>
                      <m:t>∈</m:t>
                    </m:r>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m:rPr>
                            <m:sty m:val="p"/>
                          </m:rPr>
                          <a:rPr lang="en-US" altLang="zh-CN" sz="2800">
                            <a:latin typeface="Cambria Math" panose="02040503050406030204" charset="0"/>
                            <a:ea typeface="楷体" panose="02010609060101010101" charset="-122"/>
                            <a:cs typeface="Cambria Math" panose="02040503050406030204" charset="0"/>
                          </a:rPr>
                          <m:t>O</m:t>
                        </m:r>
                      </m:e>
                      <m:sub>
                        <m:r>
                          <a:rPr lang="en-US" altLang="zh-CN" sz="2800">
                            <a:latin typeface="Cambria Math" panose="02040503050406030204" charset="0"/>
                            <a:ea typeface="楷体" panose="02010609060101010101" charset="-122"/>
                            <a:cs typeface="Cambria Math" panose="02040503050406030204" charset="0"/>
                          </a:rPr>
                          <m:t>2</m:t>
                        </m:r>
                      </m:sub>
                    </m:sSub>
                  </m:oMath>
                </a14:m>
                <a:r>
                  <a:rPr lang="zh-CN" altLang="en-US" sz="2800">
                    <a:latin typeface="Cambria Math" panose="02040503050406030204" charset="0"/>
                    <a:ea typeface="楷体" panose="02010609060101010101" charset="-122"/>
                    <a:cs typeface="Cambria Math" panose="02040503050406030204" charset="0"/>
                  </a:rPr>
                  <a:t>。</a:t>
                </a:r>
              </a:p>
              <a:p>
                <a:pPr marL="457200" indent="-457200" algn="l">
                  <a:buClrTx/>
                  <a:buSzTx/>
                  <a:buFont typeface="Arial" panose="020B0604020202090204" pitchFamily="34" charset="0"/>
                  <a:buChar char="•"/>
                </a:pPr>
                <a:endParaRPr lang="en-US" altLang="zh-CN" sz="2800">
                  <a:latin typeface="Cambria Math" panose="02040503050406030204" charset="0"/>
                  <a:ea typeface="楷体" panose="02010609060101010101" charset="-122"/>
                  <a:cs typeface="Cambria Math" panose="02040503050406030204" charset="0"/>
                </a:endParaRPr>
              </a:p>
              <a:p>
                <a:pPr marL="457200" indent="-457200" algn="l">
                  <a:buClrTx/>
                  <a:buSzTx/>
                  <a:buFont typeface="Arial" panose="020B0604020202090204" pitchFamily="34" charset="0"/>
                  <a:buChar char="•"/>
                </a:pPr>
                <a:r>
                  <a:rPr lang="zh-CN" altLang="en-US" sz="2800">
                    <a:latin typeface="楷体" panose="02010609060101010101" charset="-122"/>
                    <a:ea typeface="楷体" panose="02010609060101010101" charset="-122"/>
                  </a:rPr>
                  <a:t>这个联合概率分布是</a:t>
                </a:r>
                <a:r>
                  <a:rPr lang="zh-CN" altLang="en-US" sz="2800">
                    <a:solidFill>
                      <a:srgbClr val="FF0000"/>
                    </a:solidFill>
                    <a:latin typeface="楷体" panose="02010609060101010101" charset="-122"/>
                    <a:ea typeface="楷体" panose="02010609060101010101" charset="-122"/>
                  </a:rPr>
                  <a:t>同时属于A和B的实例数与全体实例总数的比值</a:t>
                </a:r>
                <a:r>
                  <a:rPr lang="zh-CN" altLang="en-US" sz="2800">
                    <a:latin typeface="楷体" panose="02010609060101010101" charset="-122"/>
                    <a:ea typeface="楷体" panose="02010609060101010101" charset="-122"/>
                  </a:rPr>
                  <a:t>。通常这个比值是无法计算的，因为不可能知道全体实例。</a:t>
                </a:r>
              </a:p>
              <a:p>
                <a:pPr marL="457200" indent="-457200" algn="l">
                  <a:buClrTx/>
                  <a:buSzTx/>
                  <a:buFont typeface="Arial" panose="020B0604020202090204" pitchFamily="34" charset="0"/>
                  <a:buChar char="•"/>
                </a:pPr>
                <a:endParaRPr lang="zh-CN" altLang="en-US" sz="2800">
                  <a:latin typeface="楷体" panose="02010609060101010101" charset="-122"/>
                  <a:ea typeface="楷体" panose="02010609060101010101" charset="-122"/>
                </a:endParaRPr>
              </a:p>
              <a:p>
                <a:pPr marL="457200" indent="-457200" algn="l">
                  <a:buClrTx/>
                  <a:buSzTx/>
                  <a:buFont typeface="Arial" panose="020B0604020202090204" pitchFamily="34" charset="0"/>
                  <a:buChar char="•"/>
                </a:pPr>
                <a:r>
                  <a:rPr lang="zh-CN" altLang="en-US" sz="2800">
                    <a:latin typeface="楷体" panose="02010609060101010101" charset="-122"/>
                    <a:ea typeface="楷体" panose="02010609060101010101" charset="-122"/>
                  </a:rPr>
                  <a:t>因此，必须基于现有的数据来估计P(A,B)，即</a:t>
                </a:r>
                <a:r>
                  <a:rPr lang="zh-CN" altLang="en-US" sz="2800">
                    <a:solidFill>
                      <a:srgbClr val="FF0000"/>
                    </a:solidFill>
                    <a:latin typeface="楷体" panose="02010609060101010101" charset="-122"/>
                    <a:ea typeface="楷体" panose="02010609060101010101" charset="-122"/>
                  </a:rPr>
                  <a:t>利用两个本体的输入实例</a:t>
                </a:r>
                <a:r>
                  <a:rPr lang="zh-CN" altLang="en-US" sz="2800">
                    <a:latin typeface="楷体" panose="02010609060101010101" charset="-122"/>
                    <a:ea typeface="楷体" panose="02010609060101010101" charset="-122"/>
                  </a:rPr>
                  <a:t>。</a:t>
                </a:r>
              </a:p>
            </p:txBody>
          </p:sp>
        </mc:Choice>
        <mc:Fallback xmlns="">
          <p:sp>
            <p:nvSpPr>
              <p:cNvPr id="6" name="文本框 5"/>
              <p:cNvSpPr txBox="1">
                <a:spLocks noRot="1" noChangeAspect="1" noMove="1" noResize="1" noEditPoints="1" noAdjustHandles="1" noChangeArrowheads="1" noChangeShapeType="1" noTextEdit="1"/>
              </p:cNvSpPr>
              <p:nvPr/>
            </p:nvSpPr>
            <p:spPr>
              <a:xfrm>
                <a:off x="707390" y="2477770"/>
                <a:ext cx="10494645" cy="3107690"/>
              </a:xfrm>
              <a:prstGeom prst="rect">
                <a:avLst/>
              </a:prstGeom>
              <a:blipFill rotWithShape="1">
                <a:blip r:embed="rId3"/>
                <a:stretch>
                  <a:fillRect r="-103"/>
                </a:stretch>
              </a:blipFill>
            </p:spPr>
            <p:txBody>
              <a:bodyPr/>
              <a:lstStyle/>
              <a:p>
                <a:r>
                  <a:rPr lang="zh-CN" altLang="en-US">
                    <a:noFill/>
                  </a:rPr>
                  <a:t> </a:t>
                </a:r>
              </a:p>
            </p:txBody>
          </p:sp>
        </mc:Fallback>
      </mc:AlternateContent>
      <p:pic>
        <p:nvPicPr>
          <p:cNvPr id="100" name="图片 99"/>
          <p:cNvPicPr>
            <a:picLocks noChangeAspect="1"/>
          </p:cNvPicPr>
          <p:nvPr>
            <p:custDataLst>
              <p:tags r:id="rId1"/>
            </p:custDataLst>
          </p:nvPr>
        </p:nvPicPr>
        <p:blipFill>
          <a:blip r:embed="rId4"/>
          <a:stretch>
            <a:fillRect/>
          </a:stretch>
        </p:blipFill>
        <p:spPr>
          <a:xfrm>
            <a:off x="8021955" y="345440"/>
            <a:ext cx="2826385" cy="2759075"/>
          </a:xfrm>
          <a:prstGeom prst="rect">
            <a:avLst/>
          </a:prstGeom>
          <a:noFill/>
          <a:ln w="9525">
            <a:noFill/>
          </a:ln>
        </p:spPr>
      </p:pic>
      <p:sp>
        <p:nvSpPr>
          <p:cNvPr id="7" name="矩形 6"/>
          <p:cNvSpPr/>
          <p:nvPr/>
        </p:nvSpPr>
        <p:spPr>
          <a:xfrm>
            <a:off x="8021955" y="1878965"/>
            <a:ext cx="2826385" cy="1270000"/>
          </a:xfrm>
          <a:prstGeom prst="rect">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cSld>
  <p:clrMapOvr>
    <a:masterClrMapping/>
  </p:clrMapOvr>
  <p:transition spd="med">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55</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分布估计</a:t>
            </a:r>
          </a:p>
        </p:txBody>
      </p:sp>
      <mc:AlternateContent xmlns:mc="http://schemas.openxmlformats.org/markup-compatibility/2006" xmlns:a14="http://schemas.microsoft.com/office/drawing/2010/main">
        <mc:Choice Requires="a14">
          <p:sp>
            <p:nvSpPr>
              <p:cNvPr id="6" name="文本框 5"/>
              <p:cNvSpPr txBox="1"/>
              <p:nvPr/>
            </p:nvSpPr>
            <p:spPr>
              <a:xfrm>
                <a:off x="3485451" y="1876044"/>
                <a:ext cx="4935855" cy="106807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charset="0"/>
                          <a:cs typeface="Cambria Math" panose="02040503050406030204" charset="0"/>
                        </a:rPr>
                        <m:t>𝑷</m:t>
                      </m:r>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𝑨</m:t>
                      </m:r>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𝑩</m:t>
                      </m:r>
                      <m:r>
                        <a:rPr lang="en-US" altLang="zh-CN" sz="2800" b="1" i="1">
                          <a:latin typeface="Cambria Math" panose="02040503050406030204" charset="0"/>
                          <a:cs typeface="Cambria Math" panose="02040503050406030204" charset="0"/>
                        </a:rPr>
                        <m:t>) = </m:t>
                      </m:r>
                      <m:f>
                        <m:fPr>
                          <m:ctrlPr>
                            <a:rPr lang="en-US" altLang="zh-CN" sz="2800" b="1" i="1">
                              <a:latin typeface="Cambria Math" panose="02040503050406030204" pitchFamily="18" charset="0"/>
                              <a:cs typeface="Cambria Math" panose="02040503050406030204" charset="0"/>
                            </a:rPr>
                          </m:ctrlPr>
                        </m:fPr>
                        <m:num>
                          <m:r>
                            <a:rPr lang="en-US" altLang="zh-CN" sz="2800" b="1" i="1">
                              <a:latin typeface="Cambria Math" panose="02040503050406030204" charset="0"/>
                              <a:cs typeface="Cambria Math" panose="02040503050406030204" charset="0"/>
                            </a:rPr>
                            <m:t>𝑵</m:t>
                          </m:r>
                          <m:r>
                            <a:rPr lang="en-US" altLang="zh-CN" sz="2800" b="1" i="1">
                              <a:latin typeface="Cambria Math" panose="02040503050406030204" charset="0"/>
                              <a:cs typeface="Cambria Math" panose="02040503050406030204" charset="0"/>
                            </a:rPr>
                            <m:t>(</m:t>
                          </m:r>
                          <m:sSubSup>
                            <m:sSubSupPr>
                              <m:ctrlPr>
                                <a:rPr lang="en-US" altLang="zh-CN" sz="2800" b="1" i="1">
                                  <a:latin typeface="Cambria Math" panose="02040503050406030204" pitchFamily="18" charset="0"/>
                                  <a:cs typeface="Cambria Math" panose="02040503050406030204" charset="0"/>
                                </a:rPr>
                              </m:ctrlPr>
                            </m:sSubSupPr>
                            <m:e>
                              <m:r>
                                <a:rPr lang="en-US" altLang="zh-CN" sz="2800" b="1" i="1">
                                  <a:latin typeface="Cambria Math" panose="02040503050406030204" charset="0"/>
                                  <a:cs typeface="Cambria Math" panose="02040503050406030204" charset="0"/>
                                </a:rPr>
                                <m:t>𝑼</m:t>
                              </m:r>
                            </m:e>
                            <m:sub>
                              <m:r>
                                <a:rPr lang="en-US" altLang="zh-CN" sz="2800" b="1" i="1">
                                  <a:latin typeface="Cambria Math" panose="02040503050406030204" charset="0"/>
                                  <a:cs typeface="Cambria Math" panose="02040503050406030204" charset="0"/>
                                </a:rPr>
                                <m:t>𝟏</m:t>
                              </m:r>
                            </m:sub>
                            <m:sup>
                              <m:r>
                                <a:rPr lang="en-US" altLang="zh-CN" sz="2800" b="1" i="1">
                                  <a:latin typeface="Cambria Math" panose="02040503050406030204" charset="0"/>
                                  <a:cs typeface="Cambria Math" panose="02040503050406030204" charset="0"/>
                                </a:rPr>
                                <m:t>𝑨</m:t>
                              </m:r>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𝑩</m:t>
                              </m:r>
                            </m:sup>
                          </m:sSubSup>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𝑵</m:t>
                          </m:r>
                          <m:r>
                            <a:rPr lang="en-US" altLang="zh-CN" sz="2800" b="1" i="1">
                              <a:latin typeface="Cambria Math" panose="02040503050406030204" charset="0"/>
                              <a:cs typeface="Cambria Math" panose="02040503050406030204" charset="0"/>
                            </a:rPr>
                            <m:t>(</m:t>
                          </m:r>
                          <m:sSubSup>
                            <m:sSubSupPr>
                              <m:ctrlPr>
                                <a:rPr lang="en-US" altLang="zh-CN" sz="2800" b="1" i="1">
                                  <a:latin typeface="Cambria Math" panose="02040503050406030204" pitchFamily="18" charset="0"/>
                                  <a:cs typeface="Cambria Math" panose="02040503050406030204" charset="0"/>
                                </a:rPr>
                              </m:ctrlPr>
                            </m:sSubSupPr>
                            <m:e>
                              <m:r>
                                <a:rPr lang="en-US" altLang="zh-CN" sz="2800" b="1" i="1">
                                  <a:latin typeface="Cambria Math" panose="02040503050406030204" charset="0"/>
                                  <a:cs typeface="Cambria Math" panose="02040503050406030204" charset="0"/>
                                </a:rPr>
                                <m:t>𝑼</m:t>
                              </m:r>
                            </m:e>
                            <m:sub>
                              <m:r>
                                <a:rPr lang="en-US" altLang="zh-CN" sz="2800" b="1" i="1">
                                  <a:latin typeface="Cambria Math" panose="02040503050406030204" charset="0"/>
                                  <a:cs typeface="Cambria Math" panose="02040503050406030204" charset="0"/>
                                </a:rPr>
                                <m:t>𝟐</m:t>
                              </m:r>
                            </m:sub>
                            <m:sup>
                              <m:r>
                                <a:rPr lang="en-US" altLang="zh-CN" sz="2800" b="1" i="1">
                                  <a:latin typeface="Cambria Math" panose="02040503050406030204" charset="0"/>
                                  <a:cs typeface="Cambria Math" panose="02040503050406030204" charset="0"/>
                                </a:rPr>
                                <m:t>𝑨</m:t>
                              </m:r>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𝑩</m:t>
                              </m:r>
                            </m:sup>
                          </m:sSubSup>
                          <m:r>
                            <a:rPr lang="en-US" altLang="zh-CN" sz="2800" b="1" i="1">
                              <a:latin typeface="Cambria Math" panose="02040503050406030204" charset="0"/>
                              <a:cs typeface="Cambria Math" panose="02040503050406030204" charset="0"/>
                            </a:rPr>
                            <m:t>)</m:t>
                          </m:r>
                        </m:num>
                        <m:den>
                          <m:r>
                            <a:rPr lang="en-US" altLang="zh-CN" sz="2800" b="1" i="1">
                              <a:latin typeface="Cambria Math" panose="02040503050406030204" charset="0"/>
                              <a:cs typeface="Cambria Math" panose="02040503050406030204" charset="0"/>
                            </a:rPr>
                            <m:t>𝑵</m:t>
                          </m:r>
                          <m:r>
                            <a:rPr lang="en-US" altLang="zh-CN" sz="2800" b="1" i="1">
                              <a:latin typeface="Cambria Math" panose="02040503050406030204" charset="0"/>
                              <a:cs typeface="Cambria Math" panose="02040503050406030204" charset="0"/>
                            </a:rPr>
                            <m:t>(</m:t>
                          </m:r>
                          <m:sSub>
                            <m:sSubPr>
                              <m:ctrlPr>
                                <a:rPr lang="en-US" altLang="zh-CN" sz="2800" b="1" i="1">
                                  <a:latin typeface="Cambria Math" panose="02040503050406030204" pitchFamily="18" charset="0"/>
                                  <a:cs typeface="Cambria Math" panose="02040503050406030204" charset="0"/>
                                </a:rPr>
                              </m:ctrlPr>
                            </m:sSubPr>
                            <m:e>
                              <m:r>
                                <a:rPr lang="en-US" altLang="zh-CN" sz="2800" b="1" i="1">
                                  <a:latin typeface="Cambria Math" panose="02040503050406030204" charset="0"/>
                                  <a:cs typeface="Cambria Math" panose="02040503050406030204" charset="0"/>
                                </a:rPr>
                                <m:t>𝑼</m:t>
                              </m:r>
                            </m:e>
                            <m:sub>
                              <m:r>
                                <a:rPr lang="en-US" altLang="zh-CN" sz="2800" b="1" i="1">
                                  <a:latin typeface="Cambria Math" panose="02040503050406030204" charset="0"/>
                                  <a:cs typeface="Cambria Math" panose="02040503050406030204" charset="0"/>
                                </a:rPr>
                                <m:t>𝟏</m:t>
                              </m:r>
                            </m:sub>
                          </m:sSub>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𝑵</m:t>
                          </m:r>
                          <m:r>
                            <a:rPr lang="en-US" altLang="zh-CN" sz="2800" b="1" i="1">
                              <a:latin typeface="Cambria Math" panose="02040503050406030204" charset="0"/>
                              <a:cs typeface="Cambria Math" panose="02040503050406030204" charset="0"/>
                            </a:rPr>
                            <m:t>(</m:t>
                          </m:r>
                          <m:sSub>
                            <m:sSubPr>
                              <m:ctrlPr>
                                <a:rPr lang="en-US" altLang="zh-CN" sz="2800" b="1" i="1">
                                  <a:latin typeface="Cambria Math" panose="02040503050406030204" pitchFamily="18" charset="0"/>
                                  <a:cs typeface="Cambria Math" panose="02040503050406030204" charset="0"/>
                                </a:rPr>
                              </m:ctrlPr>
                            </m:sSubPr>
                            <m:e>
                              <m:r>
                                <a:rPr lang="en-US" altLang="zh-CN" sz="2800" b="1" i="1">
                                  <a:latin typeface="Cambria Math" panose="02040503050406030204" charset="0"/>
                                  <a:cs typeface="Cambria Math" panose="02040503050406030204" charset="0"/>
                                </a:rPr>
                                <m:t>𝑼</m:t>
                              </m:r>
                            </m:e>
                            <m:sub>
                              <m:r>
                                <a:rPr lang="en-US" altLang="zh-CN" sz="2800" b="1" i="1">
                                  <a:latin typeface="Cambria Math" panose="02040503050406030204" charset="0"/>
                                  <a:cs typeface="Cambria Math" panose="02040503050406030204" charset="0"/>
                                </a:rPr>
                                <m:t>𝟐</m:t>
                              </m:r>
                            </m:sub>
                          </m:sSub>
                          <m:r>
                            <a:rPr lang="en-US" altLang="zh-CN" sz="2800" b="1" i="1">
                              <a:latin typeface="Cambria Math" panose="02040503050406030204" charset="0"/>
                              <a:cs typeface="Cambria Math" panose="02040503050406030204" charset="0"/>
                            </a:rPr>
                            <m:t>)</m:t>
                          </m:r>
                        </m:den>
                      </m:f>
                    </m:oMath>
                  </m:oMathPara>
                </a14:m>
                <a:endParaRPr lang="en-US" altLang="zh-CN" sz="2800" b="1" i="1">
                  <a:latin typeface="Cambria Math" panose="02040503050406030204" charset="0"/>
                  <a:cs typeface="Cambria Math" panose="02040503050406030204"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485451" y="1876044"/>
                <a:ext cx="4935855" cy="1068070"/>
              </a:xfrm>
              <a:prstGeom prst="rect">
                <a:avLst/>
              </a:prstGeom>
              <a:blipFill rotWithShape="1">
                <a:blip r:embed="rId3"/>
                <a:stretch>
                  <a:fillRect l="-12" t="-24" r="12"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05485" y="3451860"/>
                <a:ext cx="10784840" cy="2299335"/>
              </a:xfrm>
              <a:prstGeom prst="rect">
                <a:avLst/>
              </a:prstGeom>
              <a:noFill/>
            </p:spPr>
            <p:txBody>
              <a:bodyPr wrap="square" rtlCol="0">
                <a:spAutoFit/>
              </a:bodyPr>
              <a:lstStyle/>
              <a:p>
                <a:pPr marL="457200" indent="-457200">
                  <a:buFont typeface="Arial" panose="020B0604020202090204" pitchFamily="34" charset="0"/>
                  <a:buChar char="•"/>
                </a:pP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𝑖</m:t>
                        </m:r>
                      </m:sub>
                    </m:sSub>
                  </m:oMath>
                </a14:m>
                <a:r>
                  <a:rPr lang="zh-CN" altLang="en-US" sz="2800">
                    <a:latin typeface="楷体" panose="02010609060101010101" charset="-122"/>
                    <a:ea typeface="楷体" panose="02010609060101010101" charset="-122"/>
                  </a:rPr>
                  <a:t>表示本体</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𝑂</m:t>
                        </m:r>
                      </m:e>
                      <m:sub>
                        <m:r>
                          <a:rPr lang="en-US" altLang="zh-CN" sz="2800" i="1">
                            <a:latin typeface="Cambria Math" panose="02040503050406030204" charset="0"/>
                            <a:ea typeface="楷体" panose="02010609060101010101" charset="-122"/>
                            <a:cs typeface="Cambria Math" panose="02040503050406030204" charset="0"/>
                          </a:rPr>
                          <m:t>𝑖</m:t>
                        </m:r>
                      </m:sub>
                    </m:sSub>
                  </m:oMath>
                </a14:m>
                <a:r>
                  <a:rPr lang="zh-CN" altLang="en-US" sz="2800">
                    <a:latin typeface="楷体" panose="02010609060101010101" charset="-122"/>
                    <a:ea typeface="楷体" panose="02010609060101010101" charset="-122"/>
                  </a:rPr>
                  <a:t>的</a:t>
                </a:r>
                <a:r>
                  <a:rPr lang="zh-CN" altLang="en-US" sz="2800">
                    <a:solidFill>
                      <a:srgbClr val="FF0000"/>
                    </a:solidFill>
                    <a:latin typeface="楷体" panose="02010609060101010101" charset="-122"/>
                    <a:ea typeface="楷体" panose="02010609060101010101" charset="-122"/>
                  </a:rPr>
                  <a:t>实例集合</a:t>
                </a:r>
                <a:r>
                  <a:rPr lang="zh-CN" altLang="en-US" sz="2800">
                    <a:latin typeface="楷体" panose="02010609060101010101" charset="-122"/>
                    <a:ea typeface="楷体" panose="02010609060101010101" charset="-122"/>
                  </a:rPr>
                  <a:t>，是全体实例中的本体</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𝑂</m:t>
                        </m:r>
                      </m:e>
                      <m:sub>
                        <m:r>
                          <a:rPr lang="en-US" altLang="zh-CN" sz="2800" i="1">
                            <a:latin typeface="Cambria Math" panose="02040503050406030204" charset="0"/>
                            <a:ea typeface="楷体" panose="02010609060101010101" charset="-122"/>
                            <a:cs typeface="Cambria Math" panose="02040503050406030204" charset="0"/>
                          </a:rPr>
                          <m:t>𝑖</m:t>
                        </m:r>
                      </m:sub>
                    </m:sSub>
                  </m:oMath>
                </a14:m>
                <a:r>
                  <a:rPr lang="zh-CN" altLang="en-US" sz="2800">
                    <a:latin typeface="楷体" panose="02010609060101010101" charset="-122"/>
                    <a:ea typeface="楷体" panose="02010609060101010101" charset="-122"/>
                  </a:rPr>
                  <a:t>对应部分的抽样。</a:t>
                </a:r>
              </a:p>
              <a:p>
                <a:pPr marL="457200" indent="-457200">
                  <a:buFont typeface="Arial" panose="020B0604020202090204" pitchFamily="34" charset="0"/>
                  <a:buChar char="•"/>
                </a:pPr>
                <a14:m>
                  <m:oMath xmlns:m="http://schemas.openxmlformats.org/officeDocument/2006/math">
                    <m:r>
                      <a:rPr lang="en-US" altLang="zh-CN" sz="2800" i="1">
                        <a:latin typeface="Cambria Math" panose="02040503050406030204" charset="0"/>
                        <a:ea typeface="楷体" panose="02010609060101010101" charset="-122"/>
                        <a:cs typeface="Cambria Math" panose="02040503050406030204" charset="0"/>
                      </a:rPr>
                      <m:t>𝑁</m:t>
                    </m:r>
                    <m:r>
                      <a:rPr lang="en-US" altLang="zh-CN" sz="2800" i="1">
                        <a:latin typeface="Cambria Math" panose="02040503050406030204" charset="0"/>
                        <a:ea typeface="楷体" panose="02010609060101010101" charset="-122"/>
                        <a:cs typeface="Cambria Math" panose="02040503050406030204" charset="0"/>
                      </a:rPr>
                      <m:t>(</m:t>
                    </m:r>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𝑖</m:t>
                        </m:r>
                      </m:sub>
                    </m:sSub>
                    <m:r>
                      <a:rPr lang="en-US" altLang="zh-CN" sz="2800" i="1">
                        <a:latin typeface="Cambria Math" panose="02040503050406030204" charset="0"/>
                        <a:ea typeface="楷体" panose="02010609060101010101" charset="-122"/>
                        <a:cs typeface="Cambria Math" panose="02040503050406030204" charset="0"/>
                      </a:rPr>
                      <m:t>)</m:t>
                    </m:r>
                  </m:oMath>
                </a14:m>
                <a:r>
                  <a:rPr lang="zh-CN" altLang="en-US" sz="2800">
                    <a:latin typeface="楷体" panose="02010609060101010101" charset="-122"/>
                    <a:ea typeface="楷体" panose="02010609060101010101" charset="-122"/>
                  </a:rPr>
                  <a:t>是</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𝑖</m:t>
                        </m:r>
                      </m:sub>
                    </m:sSub>
                  </m:oMath>
                </a14:m>
                <a:r>
                  <a:rPr lang="zh-CN" altLang="en-US" sz="2800">
                    <a:latin typeface="楷体" panose="02010609060101010101" charset="-122"/>
                    <a:ea typeface="楷体" panose="02010609060101010101" charset="-122"/>
                  </a:rPr>
                  <a:t>中</a:t>
                </a:r>
                <a:r>
                  <a:rPr lang="zh-CN" altLang="en-US" sz="2800">
                    <a:solidFill>
                      <a:srgbClr val="FF0000"/>
                    </a:solidFill>
                    <a:latin typeface="楷体" panose="02010609060101010101" charset="-122"/>
                    <a:ea typeface="楷体" panose="02010609060101010101" charset="-122"/>
                  </a:rPr>
                  <a:t>实例的数目</a:t>
                </a:r>
                <a:r>
                  <a:rPr lang="zh-CN" altLang="en-US" sz="2800">
                    <a:latin typeface="楷体" panose="02010609060101010101" charset="-122"/>
                    <a:ea typeface="楷体" panose="02010609060101010101" charset="-122"/>
                  </a:rPr>
                  <a:t>。</a:t>
                </a:r>
              </a:p>
              <a:p>
                <a:pPr marL="457200" indent="-457200">
                  <a:buFont typeface="Arial" panose="020B0604020202090204" pitchFamily="34" charset="0"/>
                  <a:buChar char="•"/>
                </a:pPr>
                <a:endParaRPr lang="zh-CN" altLang="en-US" sz="2800">
                  <a:latin typeface="楷体" panose="02010609060101010101" charset="-122"/>
                  <a:ea typeface="楷体" panose="02010609060101010101" charset="-122"/>
                </a:endParaRPr>
              </a:p>
              <a:p>
                <a:pPr marL="457200" indent="-457200">
                  <a:buFont typeface="Arial" panose="020B0604020202090204" pitchFamily="34" charset="0"/>
                  <a:buChar char="•"/>
                </a:pPr>
                <a14:m>
                  <m:oMath xmlns:m="http://schemas.openxmlformats.org/officeDocument/2006/math">
                    <m:r>
                      <a:rPr lang="en-US" altLang="zh-CN" sz="2800" i="1">
                        <a:solidFill>
                          <a:srgbClr val="FF0000"/>
                        </a:solidFill>
                        <a:latin typeface="Cambria Math" panose="02040503050406030204" charset="0"/>
                        <a:ea typeface="楷体" panose="02010609060101010101" charset="-122"/>
                        <a:cs typeface="Cambria Math" panose="02040503050406030204" charset="0"/>
                      </a:rPr>
                      <m:t>𝑁</m:t>
                    </m:r>
                    <m:r>
                      <a:rPr lang="en-US" altLang="zh-CN" sz="2800" i="1">
                        <a:solidFill>
                          <a:srgbClr val="FF0000"/>
                        </a:solidFill>
                        <a:latin typeface="Cambria Math" panose="02040503050406030204" charset="0"/>
                        <a:ea typeface="楷体" panose="02010609060101010101" charset="-122"/>
                        <a:cs typeface="Cambria Math" panose="02040503050406030204" charset="0"/>
                      </a:rPr>
                      <m:t>(</m:t>
                    </m:r>
                    <m:sSubSup>
                      <m:sSubSupPr>
                        <m:ctrlPr>
                          <a:rPr lang="en-US" altLang="zh-CN" sz="2800" i="1">
                            <a:solidFill>
                              <a:srgbClr val="FF0000"/>
                            </a:solidFill>
                            <a:latin typeface="Cambria Math" panose="02040503050406030204" pitchFamily="18" charset="0"/>
                            <a:ea typeface="楷体" panose="02010609060101010101" charset="-122"/>
                            <a:cs typeface="Cambria Math" panose="02040503050406030204" charset="0"/>
                          </a:rPr>
                        </m:ctrlPr>
                      </m:sSubSupPr>
                      <m:e>
                        <m:r>
                          <a:rPr lang="en-US" altLang="zh-CN" sz="2800" i="1">
                            <a:solidFill>
                              <a:srgbClr val="FF0000"/>
                            </a:solidFill>
                            <a:latin typeface="Cambria Math" panose="02040503050406030204" charset="0"/>
                            <a:ea typeface="楷体" panose="02010609060101010101" charset="-122"/>
                            <a:cs typeface="Cambria Math" panose="02040503050406030204" charset="0"/>
                          </a:rPr>
                          <m:t>𝑈</m:t>
                        </m:r>
                      </m:e>
                      <m:sub>
                        <m:r>
                          <a:rPr lang="en-US" altLang="zh-CN" sz="2800" i="1">
                            <a:solidFill>
                              <a:srgbClr val="FF0000"/>
                            </a:solidFill>
                            <a:latin typeface="Cambria Math" panose="02040503050406030204" charset="0"/>
                            <a:ea typeface="楷体" panose="02010609060101010101" charset="-122"/>
                            <a:cs typeface="Cambria Math" panose="02040503050406030204" charset="0"/>
                          </a:rPr>
                          <m:t>𝑖</m:t>
                        </m:r>
                      </m:sub>
                      <m:sup>
                        <m:r>
                          <a:rPr lang="en-US" altLang="zh-CN" sz="2800" i="1">
                            <a:solidFill>
                              <a:srgbClr val="FF0000"/>
                            </a:solidFill>
                            <a:latin typeface="Cambria Math" panose="02040503050406030204" charset="0"/>
                            <a:ea typeface="楷体" panose="02010609060101010101" charset="-122"/>
                            <a:cs typeface="Cambria Math" panose="02040503050406030204" charset="0"/>
                          </a:rPr>
                          <m:t>𝐴</m:t>
                        </m:r>
                        <m:r>
                          <a:rPr lang="en-US" altLang="zh-CN" sz="2800" i="1">
                            <a:solidFill>
                              <a:srgbClr val="FF0000"/>
                            </a:solidFill>
                            <a:latin typeface="Cambria Math" panose="02040503050406030204" charset="0"/>
                            <a:ea typeface="楷体" panose="02010609060101010101" charset="-122"/>
                            <a:cs typeface="Cambria Math" panose="02040503050406030204" charset="0"/>
                          </a:rPr>
                          <m:t>,</m:t>
                        </m:r>
                        <m:r>
                          <a:rPr lang="en-US" altLang="zh-CN" sz="2800" i="1">
                            <a:solidFill>
                              <a:srgbClr val="FF0000"/>
                            </a:solidFill>
                            <a:latin typeface="Cambria Math" panose="02040503050406030204" charset="0"/>
                            <a:ea typeface="楷体" panose="02010609060101010101" charset="-122"/>
                            <a:cs typeface="Cambria Math" panose="02040503050406030204" charset="0"/>
                          </a:rPr>
                          <m:t>𝐵</m:t>
                        </m:r>
                      </m:sup>
                    </m:sSubSup>
                    <m:r>
                      <a:rPr lang="en-US" altLang="zh-CN" sz="2800" i="1">
                        <a:solidFill>
                          <a:srgbClr val="FF0000"/>
                        </a:solidFill>
                        <a:latin typeface="Cambria Math" panose="02040503050406030204" charset="0"/>
                        <a:ea typeface="楷体" panose="02010609060101010101" charset="-122"/>
                        <a:cs typeface="Cambria Math" panose="02040503050406030204" charset="0"/>
                      </a:rPr>
                      <m:t>)</m:t>
                    </m:r>
                  </m:oMath>
                </a14:m>
                <a:r>
                  <a:rPr lang="zh-CN" altLang="en-US" sz="2800">
                    <a:solidFill>
                      <a:srgbClr val="FF0000"/>
                    </a:solidFill>
                    <a:latin typeface="楷体" panose="02010609060101010101" charset="-122"/>
                    <a:ea typeface="楷体" panose="02010609060101010101" charset="-122"/>
                  </a:rPr>
                  <a:t>是同时属于A和B的实例数目</a:t>
                </a:r>
                <a:r>
                  <a:rPr lang="zh-CN" altLang="en-US" sz="2800">
                    <a:latin typeface="楷体" panose="02010609060101010101" charset="-122"/>
                    <a:ea typeface="楷体" panose="02010609060101010101" charset="-122"/>
                  </a:rPr>
                  <a:t>。</a:t>
                </a:r>
                <a:endParaRPr lang="en-US" altLang="zh-CN" sz="2800">
                  <a:latin typeface="楷体" panose="02010609060101010101" charset="-122"/>
                  <a:ea typeface="楷体" panose="02010609060101010101"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705485" y="3451860"/>
                <a:ext cx="10784840" cy="2299335"/>
              </a:xfrm>
              <a:prstGeom prst="rect">
                <a:avLst/>
              </a:prstGeom>
              <a:blipFill rotWithShape="1">
                <a:blip r:embed="rId4"/>
                <a:stretch>
                  <a:fillRect b="-4833"/>
                </a:stretch>
              </a:blipFill>
            </p:spPr>
            <p:txBody>
              <a:bodyPr/>
              <a:lstStyle/>
              <a:p>
                <a:r>
                  <a:rPr lang="zh-CN" altLang="en-US">
                    <a:noFill/>
                  </a:rPr>
                  <a:t> </a:t>
                </a:r>
              </a:p>
            </p:txBody>
          </p:sp>
        </mc:Fallback>
      </mc:AlternateContent>
      <p:sp>
        <p:nvSpPr>
          <p:cNvPr id="8" name="矩形 7"/>
          <p:cNvSpPr/>
          <p:nvPr/>
        </p:nvSpPr>
        <p:spPr>
          <a:xfrm>
            <a:off x="5340985" y="1875790"/>
            <a:ext cx="3058795" cy="57467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56</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分布估计</a:t>
            </a:r>
          </a:p>
        </p:txBody>
      </p:sp>
      <mc:AlternateContent xmlns:mc="http://schemas.openxmlformats.org/markup-compatibility/2006" xmlns:a14="http://schemas.microsoft.com/office/drawing/2010/main">
        <mc:Choice Requires="a14">
          <p:sp>
            <p:nvSpPr>
              <p:cNvPr id="6" name="文本框 5"/>
              <p:cNvSpPr txBox="1"/>
              <p:nvPr/>
            </p:nvSpPr>
            <p:spPr>
              <a:xfrm>
                <a:off x="3592830" y="1865249"/>
                <a:ext cx="4935855" cy="106807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charset="0"/>
                          <a:cs typeface="Cambria Math" panose="02040503050406030204" charset="0"/>
                        </a:rPr>
                        <m:t>𝑷</m:t>
                      </m:r>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𝑨</m:t>
                      </m:r>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𝑩</m:t>
                      </m:r>
                      <m:r>
                        <a:rPr lang="en-US" altLang="zh-CN" sz="2800" b="1" i="1">
                          <a:latin typeface="Cambria Math" panose="02040503050406030204" charset="0"/>
                          <a:cs typeface="Cambria Math" panose="02040503050406030204" charset="0"/>
                        </a:rPr>
                        <m:t>) = </m:t>
                      </m:r>
                      <m:f>
                        <m:fPr>
                          <m:ctrlPr>
                            <a:rPr lang="en-US" altLang="zh-CN" sz="2800" b="1" i="1">
                              <a:latin typeface="Cambria Math" panose="02040503050406030204" pitchFamily="18" charset="0"/>
                              <a:cs typeface="Cambria Math" panose="02040503050406030204" charset="0"/>
                            </a:rPr>
                          </m:ctrlPr>
                        </m:fPr>
                        <m:num>
                          <m:r>
                            <a:rPr lang="en-US" altLang="zh-CN" sz="2800" b="1" i="1">
                              <a:latin typeface="Cambria Math" panose="02040503050406030204" charset="0"/>
                              <a:cs typeface="Cambria Math" panose="02040503050406030204" charset="0"/>
                            </a:rPr>
                            <m:t>𝑵</m:t>
                          </m:r>
                          <m:r>
                            <a:rPr lang="en-US" altLang="zh-CN" sz="2800" b="1" i="1">
                              <a:latin typeface="Cambria Math" panose="02040503050406030204" charset="0"/>
                              <a:cs typeface="Cambria Math" panose="02040503050406030204" charset="0"/>
                            </a:rPr>
                            <m:t>(</m:t>
                          </m:r>
                          <m:sSubSup>
                            <m:sSubSupPr>
                              <m:ctrlPr>
                                <a:rPr lang="en-US" altLang="zh-CN" sz="2800" b="1" i="1">
                                  <a:latin typeface="Cambria Math" panose="02040503050406030204" pitchFamily="18" charset="0"/>
                                  <a:cs typeface="Cambria Math" panose="02040503050406030204" charset="0"/>
                                </a:rPr>
                              </m:ctrlPr>
                            </m:sSubSupPr>
                            <m:e>
                              <m:r>
                                <a:rPr lang="en-US" altLang="zh-CN" sz="2800" b="1" i="1">
                                  <a:latin typeface="Cambria Math" panose="02040503050406030204" charset="0"/>
                                  <a:cs typeface="Cambria Math" panose="02040503050406030204" charset="0"/>
                                </a:rPr>
                                <m:t>𝑼</m:t>
                              </m:r>
                            </m:e>
                            <m:sub>
                              <m:r>
                                <a:rPr lang="en-US" altLang="zh-CN" sz="2800" b="1" i="1">
                                  <a:latin typeface="Cambria Math" panose="02040503050406030204" charset="0"/>
                                  <a:cs typeface="Cambria Math" panose="02040503050406030204" charset="0"/>
                                </a:rPr>
                                <m:t>𝟏</m:t>
                              </m:r>
                            </m:sub>
                            <m:sup>
                              <m:r>
                                <a:rPr lang="en-US" altLang="zh-CN" sz="2800" b="1" i="1">
                                  <a:latin typeface="Cambria Math" panose="02040503050406030204" charset="0"/>
                                  <a:cs typeface="Cambria Math" panose="02040503050406030204" charset="0"/>
                                </a:rPr>
                                <m:t>𝑨</m:t>
                              </m:r>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𝑩</m:t>
                              </m:r>
                            </m:sup>
                          </m:sSubSup>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𝑵</m:t>
                          </m:r>
                          <m:r>
                            <a:rPr lang="en-US" altLang="zh-CN" sz="2800" b="1" i="1">
                              <a:latin typeface="Cambria Math" panose="02040503050406030204" charset="0"/>
                              <a:cs typeface="Cambria Math" panose="02040503050406030204" charset="0"/>
                            </a:rPr>
                            <m:t>(</m:t>
                          </m:r>
                          <m:sSubSup>
                            <m:sSubSupPr>
                              <m:ctrlPr>
                                <a:rPr lang="en-US" altLang="zh-CN" sz="2800" b="1" i="1">
                                  <a:latin typeface="Cambria Math" panose="02040503050406030204" pitchFamily="18" charset="0"/>
                                  <a:cs typeface="Cambria Math" panose="02040503050406030204" charset="0"/>
                                </a:rPr>
                              </m:ctrlPr>
                            </m:sSubSupPr>
                            <m:e>
                              <m:r>
                                <a:rPr lang="en-US" altLang="zh-CN" sz="2800" b="1" i="1">
                                  <a:latin typeface="Cambria Math" panose="02040503050406030204" charset="0"/>
                                  <a:cs typeface="Cambria Math" panose="02040503050406030204" charset="0"/>
                                </a:rPr>
                                <m:t>𝑼</m:t>
                              </m:r>
                            </m:e>
                            <m:sub>
                              <m:r>
                                <a:rPr lang="en-US" altLang="zh-CN" sz="2800" b="1" i="1">
                                  <a:latin typeface="Cambria Math" panose="02040503050406030204" charset="0"/>
                                  <a:cs typeface="Cambria Math" panose="02040503050406030204" charset="0"/>
                                </a:rPr>
                                <m:t>𝟐</m:t>
                              </m:r>
                            </m:sub>
                            <m:sup>
                              <m:r>
                                <a:rPr lang="en-US" altLang="zh-CN" sz="2800" b="1" i="1">
                                  <a:latin typeface="Cambria Math" panose="02040503050406030204" charset="0"/>
                                  <a:cs typeface="Cambria Math" panose="02040503050406030204" charset="0"/>
                                </a:rPr>
                                <m:t>𝑨</m:t>
                              </m:r>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𝑩</m:t>
                              </m:r>
                            </m:sup>
                          </m:sSubSup>
                          <m:r>
                            <a:rPr lang="en-US" altLang="zh-CN" sz="2800" b="1" i="1">
                              <a:latin typeface="Cambria Math" panose="02040503050406030204" charset="0"/>
                              <a:cs typeface="Cambria Math" panose="02040503050406030204" charset="0"/>
                            </a:rPr>
                            <m:t>)</m:t>
                          </m:r>
                        </m:num>
                        <m:den>
                          <m:r>
                            <a:rPr lang="en-US" altLang="zh-CN" sz="2800" b="1" i="1">
                              <a:latin typeface="Cambria Math" panose="02040503050406030204" charset="0"/>
                              <a:cs typeface="Cambria Math" panose="02040503050406030204" charset="0"/>
                            </a:rPr>
                            <m:t>𝑵</m:t>
                          </m:r>
                          <m:r>
                            <a:rPr lang="en-US" altLang="zh-CN" sz="2800" b="1" i="1">
                              <a:latin typeface="Cambria Math" panose="02040503050406030204" charset="0"/>
                              <a:cs typeface="Cambria Math" panose="02040503050406030204" charset="0"/>
                            </a:rPr>
                            <m:t>(</m:t>
                          </m:r>
                          <m:sSub>
                            <m:sSubPr>
                              <m:ctrlPr>
                                <a:rPr lang="en-US" altLang="zh-CN" sz="2800" b="1" i="1">
                                  <a:latin typeface="Cambria Math" panose="02040503050406030204" pitchFamily="18" charset="0"/>
                                  <a:cs typeface="Cambria Math" panose="02040503050406030204" charset="0"/>
                                </a:rPr>
                              </m:ctrlPr>
                            </m:sSubPr>
                            <m:e>
                              <m:r>
                                <a:rPr lang="en-US" altLang="zh-CN" sz="2800" b="1" i="1">
                                  <a:latin typeface="Cambria Math" panose="02040503050406030204" charset="0"/>
                                  <a:cs typeface="Cambria Math" panose="02040503050406030204" charset="0"/>
                                </a:rPr>
                                <m:t>𝑼</m:t>
                              </m:r>
                            </m:e>
                            <m:sub>
                              <m:r>
                                <a:rPr lang="en-US" altLang="zh-CN" sz="2800" b="1" i="1">
                                  <a:latin typeface="Cambria Math" panose="02040503050406030204" charset="0"/>
                                  <a:cs typeface="Cambria Math" panose="02040503050406030204" charset="0"/>
                                </a:rPr>
                                <m:t>𝟏</m:t>
                              </m:r>
                            </m:sub>
                          </m:sSub>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𝑵</m:t>
                          </m:r>
                          <m:r>
                            <a:rPr lang="en-US" altLang="zh-CN" sz="2800" b="1" i="1">
                              <a:latin typeface="Cambria Math" panose="02040503050406030204" charset="0"/>
                              <a:cs typeface="Cambria Math" panose="02040503050406030204" charset="0"/>
                            </a:rPr>
                            <m:t>(</m:t>
                          </m:r>
                          <m:sSub>
                            <m:sSubPr>
                              <m:ctrlPr>
                                <a:rPr lang="en-US" altLang="zh-CN" sz="2800" b="1" i="1">
                                  <a:latin typeface="Cambria Math" panose="02040503050406030204" pitchFamily="18" charset="0"/>
                                  <a:cs typeface="Cambria Math" panose="02040503050406030204" charset="0"/>
                                </a:rPr>
                              </m:ctrlPr>
                            </m:sSubPr>
                            <m:e>
                              <m:r>
                                <a:rPr lang="en-US" altLang="zh-CN" sz="2800" b="1" i="1">
                                  <a:latin typeface="Cambria Math" panose="02040503050406030204" charset="0"/>
                                  <a:cs typeface="Cambria Math" panose="02040503050406030204" charset="0"/>
                                </a:rPr>
                                <m:t>𝑼</m:t>
                              </m:r>
                            </m:e>
                            <m:sub>
                              <m:r>
                                <a:rPr lang="en-US" altLang="zh-CN" sz="2800" b="1" i="1">
                                  <a:latin typeface="Cambria Math" panose="02040503050406030204" charset="0"/>
                                  <a:cs typeface="Cambria Math" panose="02040503050406030204" charset="0"/>
                                </a:rPr>
                                <m:t>𝟐</m:t>
                              </m:r>
                            </m:sub>
                          </m:sSub>
                          <m:r>
                            <a:rPr lang="en-US" altLang="zh-CN" sz="2800" b="1" i="1">
                              <a:latin typeface="Cambria Math" panose="02040503050406030204" charset="0"/>
                              <a:cs typeface="Cambria Math" panose="02040503050406030204" charset="0"/>
                            </a:rPr>
                            <m:t>)</m:t>
                          </m:r>
                        </m:den>
                      </m:f>
                    </m:oMath>
                  </m:oMathPara>
                </a14:m>
                <a:endParaRPr lang="en-US" altLang="zh-CN" sz="2800" b="1" i="1">
                  <a:latin typeface="Cambria Math" panose="02040503050406030204" charset="0"/>
                  <a:cs typeface="Cambria Math" panose="02040503050406030204"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592830" y="1865249"/>
                <a:ext cx="4935855" cy="1068070"/>
              </a:xfrm>
              <a:prstGeom prst="rect">
                <a:avLst/>
              </a:prstGeom>
              <a:blipFill rotWithShape="1">
                <a:blip r:embed="rId2"/>
                <a:stretch>
                  <a:fillRect t="-24"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06120" y="3401695"/>
                <a:ext cx="10709275" cy="2289810"/>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为了计算</a:t>
                </a:r>
                <a14:m>
                  <m:oMath xmlns:m="http://schemas.openxmlformats.org/officeDocument/2006/math">
                    <m:r>
                      <a:rPr lang="en-US" altLang="zh-CN" sz="2800" i="1">
                        <a:solidFill>
                          <a:schemeClr val="tx1"/>
                        </a:solidFill>
                        <a:latin typeface="Cambria Math" panose="02040503050406030204" charset="0"/>
                        <a:ea typeface="楷体" panose="02010609060101010101" charset="-122"/>
                        <a:cs typeface="Cambria Math" panose="02040503050406030204" charset="0"/>
                      </a:rPr>
                      <m:t>𝑁</m:t>
                    </m:r>
                    <m:r>
                      <a:rPr lang="en-US" altLang="zh-CN" sz="2800" i="1">
                        <a:solidFill>
                          <a:schemeClr val="tx1"/>
                        </a:solidFill>
                        <a:latin typeface="Cambria Math" panose="02040503050406030204" charset="0"/>
                        <a:ea typeface="楷体" panose="02010609060101010101" charset="-122"/>
                        <a:cs typeface="Cambria Math" panose="02040503050406030204" charset="0"/>
                      </a:rPr>
                      <m:t>(</m:t>
                    </m:r>
                    <m:sSubSup>
                      <m:sSubSupPr>
                        <m:ctrlPr>
                          <a:rPr lang="en-US" altLang="zh-CN" sz="2800" i="1">
                            <a:solidFill>
                              <a:schemeClr val="tx1"/>
                            </a:solidFill>
                            <a:latin typeface="Cambria Math" panose="02040503050406030204" pitchFamily="18" charset="0"/>
                            <a:ea typeface="楷体" panose="02010609060101010101" charset="-122"/>
                            <a:cs typeface="Cambria Math" panose="02040503050406030204" charset="0"/>
                          </a:rPr>
                        </m:ctrlPr>
                      </m:sSubSupPr>
                      <m:e>
                        <m:r>
                          <a:rPr lang="en-US" altLang="zh-CN" sz="2800" i="1">
                            <a:solidFill>
                              <a:schemeClr val="tx1"/>
                            </a:solidFill>
                            <a:latin typeface="Cambria Math" panose="02040503050406030204" charset="0"/>
                            <a:ea typeface="楷体" panose="02010609060101010101" charset="-122"/>
                            <a:cs typeface="Cambria Math" panose="02040503050406030204" charset="0"/>
                          </a:rPr>
                          <m:t>𝑈</m:t>
                        </m:r>
                      </m:e>
                      <m:sub>
                        <m:r>
                          <a:rPr lang="en-US" altLang="zh-CN" sz="2800" i="1">
                            <a:solidFill>
                              <a:schemeClr val="tx1"/>
                            </a:solidFill>
                            <a:latin typeface="Cambria Math" panose="02040503050406030204" charset="0"/>
                            <a:ea typeface="楷体" panose="02010609060101010101" charset="-122"/>
                            <a:cs typeface="Cambria Math" panose="02040503050406030204" charset="0"/>
                          </a:rPr>
                          <m:t>2</m:t>
                        </m:r>
                      </m:sub>
                      <m:sup>
                        <m:r>
                          <a:rPr lang="en-US" altLang="zh-CN" sz="2800" i="1">
                            <a:solidFill>
                              <a:schemeClr val="tx1"/>
                            </a:solidFill>
                            <a:latin typeface="Cambria Math" panose="02040503050406030204" charset="0"/>
                            <a:ea typeface="楷体" panose="02010609060101010101" charset="-122"/>
                            <a:cs typeface="Cambria Math" panose="02040503050406030204" charset="0"/>
                          </a:rPr>
                          <m:t>𝐴</m:t>
                        </m:r>
                        <m:r>
                          <a:rPr lang="en-US" altLang="zh-CN" sz="2800" i="1">
                            <a:solidFill>
                              <a:schemeClr val="tx1"/>
                            </a:solidFill>
                            <a:latin typeface="Cambria Math" panose="02040503050406030204" charset="0"/>
                            <a:ea typeface="楷体" panose="02010609060101010101" charset="-122"/>
                            <a:cs typeface="Cambria Math" panose="02040503050406030204" charset="0"/>
                          </a:rPr>
                          <m:t>,</m:t>
                        </m:r>
                        <m:r>
                          <a:rPr lang="en-US" altLang="zh-CN" sz="2800" i="1">
                            <a:solidFill>
                              <a:schemeClr val="tx1"/>
                            </a:solidFill>
                            <a:latin typeface="Cambria Math" panose="02040503050406030204" charset="0"/>
                            <a:ea typeface="楷体" panose="02010609060101010101" charset="-122"/>
                            <a:cs typeface="Cambria Math" panose="02040503050406030204" charset="0"/>
                          </a:rPr>
                          <m:t>𝐵</m:t>
                        </m:r>
                      </m:sup>
                    </m:sSubSup>
                    <m:r>
                      <a:rPr lang="en-US" altLang="zh-CN" sz="2800" i="1">
                        <a:solidFill>
                          <a:schemeClr val="tx1"/>
                        </a:solidFill>
                        <a:latin typeface="Cambria Math" panose="02040503050406030204" charset="0"/>
                        <a:ea typeface="楷体" panose="02010609060101010101" charset="-122"/>
                        <a:cs typeface="Cambria Math" panose="02040503050406030204" charset="0"/>
                      </a:rPr>
                      <m:t>)</m:t>
                    </m:r>
                  </m:oMath>
                </a14:m>
                <a:r>
                  <a:rPr lang="zh-CN" altLang="en-US" sz="2800">
                    <a:solidFill>
                      <a:schemeClr val="tx1"/>
                    </a:solidFill>
                    <a:latin typeface="楷体" panose="02010609060101010101" charset="-122"/>
                    <a:ea typeface="楷体" panose="02010609060101010101" charset="-122"/>
                  </a:rPr>
                  <a:t>的数</a:t>
                </a:r>
                <a:r>
                  <a:rPr lang="zh-CN" altLang="en-US" sz="2800">
                    <a:latin typeface="楷体" panose="02010609060101010101" charset="-122"/>
                    <a:ea typeface="楷体" panose="02010609060101010101" charset="-122"/>
                  </a:rPr>
                  <a:t>值，需要知道</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2</m:t>
                        </m:r>
                      </m:sub>
                    </m:sSub>
                  </m:oMath>
                </a14:m>
                <a:r>
                  <a:rPr lang="zh-CN" altLang="en-US" sz="2800">
                    <a:latin typeface="楷体" panose="02010609060101010101" charset="-122"/>
                    <a:ea typeface="楷体" panose="02010609060101010101" charset="-122"/>
                  </a:rPr>
                  <a:t>中的每个实例s是否同时属于A和B。</a:t>
                </a: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由于B是</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𝑂</m:t>
                        </m:r>
                      </m:e>
                      <m:sub>
                        <m:r>
                          <a:rPr lang="en-US" altLang="zh-CN" sz="2800" i="1">
                            <a:latin typeface="Cambria Math" panose="02040503050406030204" charset="0"/>
                            <a:ea typeface="楷体" panose="02010609060101010101" charset="-122"/>
                            <a:cs typeface="Cambria Math" panose="02040503050406030204" charset="0"/>
                          </a:rPr>
                          <m:t>2</m:t>
                        </m:r>
                      </m:sub>
                    </m:sSub>
                  </m:oMath>
                </a14:m>
                <a:r>
                  <a:rPr lang="zh-CN" altLang="en-US" sz="2800">
                    <a:latin typeface="楷体" panose="02010609060101010101" charset="-122"/>
                    <a:ea typeface="楷体" panose="02010609060101010101" charset="-122"/>
                  </a:rPr>
                  <a:t>的概念，属于B的实例很容易得到，因为这已在本体中明确说明；而A并不在本体</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𝑂</m:t>
                        </m:r>
                      </m:e>
                      <m:sub>
                        <m:r>
                          <a:rPr lang="en-US" altLang="zh-CN" sz="2800" i="1">
                            <a:latin typeface="Cambria Math" panose="02040503050406030204" charset="0"/>
                            <a:ea typeface="楷体" panose="02010609060101010101" charset="-122"/>
                            <a:cs typeface="Cambria Math" panose="02040503050406030204" charset="0"/>
                          </a:rPr>
                          <m:t>2</m:t>
                        </m:r>
                      </m:sub>
                    </m:sSub>
                  </m:oMath>
                </a14:m>
                <a:r>
                  <a:rPr lang="zh-CN" altLang="en-US" sz="2800">
                    <a:latin typeface="楷体" panose="02010609060101010101" charset="-122"/>
                    <a:ea typeface="楷体" panose="02010609060101010101" charset="-122"/>
                  </a:rPr>
                  <a:t>中，因此</a:t>
                </a:r>
                <a:r>
                  <a:rPr lang="zh-CN" altLang="en-US" sz="2800">
                    <a:solidFill>
                      <a:srgbClr val="FF0000"/>
                    </a:solidFill>
                    <a:latin typeface="楷体" panose="02010609060101010101" charset="-122"/>
                    <a:ea typeface="楷体" panose="02010609060101010101" charset="-122"/>
                  </a:rPr>
                  <a:t>只需要判断</a:t>
                </a:r>
                <a14:m>
                  <m:oMath xmlns:m="http://schemas.openxmlformats.org/officeDocument/2006/math">
                    <m:sSub>
                      <m:sSubPr>
                        <m:ctrlPr>
                          <a:rPr lang="en-US" altLang="zh-CN" sz="2800" i="1">
                            <a:solidFill>
                              <a:srgbClr val="FF0000"/>
                            </a:solidFill>
                            <a:latin typeface="Cambria Math" panose="02040503050406030204" pitchFamily="18" charset="0"/>
                            <a:ea typeface="楷体" panose="02010609060101010101" charset="-122"/>
                            <a:cs typeface="Cambria Math" panose="02040503050406030204" charset="0"/>
                          </a:rPr>
                        </m:ctrlPr>
                      </m:sSubPr>
                      <m:e>
                        <m:r>
                          <a:rPr lang="en-US" altLang="zh-CN" sz="2800" i="1">
                            <a:solidFill>
                              <a:srgbClr val="FF0000"/>
                            </a:solidFill>
                            <a:latin typeface="Cambria Math" panose="02040503050406030204" charset="0"/>
                            <a:ea typeface="楷体" panose="02010609060101010101" charset="-122"/>
                            <a:cs typeface="Cambria Math" panose="02040503050406030204" charset="0"/>
                          </a:rPr>
                          <m:t>𝑂</m:t>
                        </m:r>
                      </m:e>
                      <m:sub>
                        <m:r>
                          <a:rPr lang="en-US" altLang="zh-CN" sz="2800" i="1">
                            <a:solidFill>
                              <a:srgbClr val="FF0000"/>
                            </a:solidFill>
                            <a:latin typeface="Cambria Math" panose="02040503050406030204" charset="0"/>
                            <a:ea typeface="楷体" panose="02010609060101010101" charset="-122"/>
                            <a:cs typeface="Cambria Math" panose="02040503050406030204" charset="0"/>
                          </a:rPr>
                          <m:t>2</m:t>
                        </m:r>
                      </m:sub>
                    </m:sSub>
                  </m:oMath>
                </a14:m>
                <a:r>
                  <a:rPr lang="zh-CN" altLang="en-US" sz="2800">
                    <a:solidFill>
                      <a:srgbClr val="FF0000"/>
                    </a:solidFill>
                    <a:latin typeface="楷体" panose="02010609060101010101" charset="-122"/>
                    <a:ea typeface="楷体" panose="02010609060101010101" charset="-122"/>
                  </a:rPr>
                  <a:t>中的实例s是否属于A</a:t>
                </a:r>
                <a:r>
                  <a:rPr lang="zh-CN" altLang="en-US" sz="2800">
                    <a:latin typeface="楷体" panose="02010609060101010101" charset="-122"/>
                    <a:ea typeface="楷体" panose="02010609060101010101" charset="-122"/>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706120" y="3401695"/>
                <a:ext cx="10709275" cy="2289810"/>
              </a:xfrm>
              <a:prstGeom prst="rect">
                <a:avLst/>
              </a:prstGeom>
              <a:blipFill rotWithShape="1">
                <a:blip r:embed="rId3"/>
                <a:stretch>
                  <a:fillRect b="-7432"/>
                </a:stretch>
              </a:blipFill>
            </p:spPr>
            <p:txBody>
              <a:bodyPr/>
              <a:lstStyle/>
              <a:p>
                <a:r>
                  <a:rPr lang="zh-CN" altLang="en-US">
                    <a:noFill/>
                  </a:rPr>
                  <a:t> </a:t>
                </a:r>
              </a:p>
            </p:txBody>
          </p:sp>
        </mc:Fallback>
      </mc:AlternateContent>
    </p:spTree>
  </p:cSld>
  <p:clrMapOvr>
    <a:masterClrMapping/>
  </p:clrMapOvr>
  <p:transition spd="med">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57</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分布估计</a:t>
            </a:r>
          </a:p>
        </p:txBody>
      </p:sp>
      <mc:AlternateContent xmlns:mc="http://schemas.openxmlformats.org/markup-compatibility/2006" xmlns:a14="http://schemas.microsoft.com/office/drawing/2010/main">
        <mc:Choice Requires="a14">
          <p:sp>
            <p:nvSpPr>
              <p:cNvPr id="6" name="文本框 5"/>
              <p:cNvSpPr txBox="1"/>
              <p:nvPr/>
            </p:nvSpPr>
            <p:spPr>
              <a:xfrm>
                <a:off x="798195" y="1881505"/>
                <a:ext cx="10207625" cy="3107690"/>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为了达到这个目的，GLUE使用了</a:t>
                </a:r>
                <a:r>
                  <a:rPr lang="zh-CN" altLang="en-US" sz="2800">
                    <a:solidFill>
                      <a:srgbClr val="FF0000"/>
                    </a:solidFill>
                    <a:latin typeface="楷体" panose="02010609060101010101" charset="-122"/>
                    <a:ea typeface="楷体" panose="02010609060101010101" charset="-122"/>
                  </a:rPr>
                  <a:t>机器学习方法</a:t>
                </a:r>
                <a:r>
                  <a:rPr lang="zh-CN" altLang="en-US" sz="2800">
                    <a:latin typeface="楷体" panose="02010609060101010101" charset="-122"/>
                    <a:ea typeface="楷体" panose="02010609060101010101" charset="-122"/>
                  </a:rPr>
                  <a:t>。</a:t>
                </a:r>
              </a:p>
              <a:p>
                <a:pPr marL="457200" indent="-457200">
                  <a:buFont typeface="Arial" panose="020B0604020202090204" pitchFamily="34" charset="0"/>
                  <a:buChar char="•"/>
                </a:pPr>
                <a:endParaRPr lang="zh-CN" altLang="en-US" sz="2800">
                  <a:latin typeface="楷体" panose="02010609060101010101" charset="-122"/>
                  <a:ea typeface="楷体" panose="02010609060101010101" charset="-122"/>
                </a:endParaRP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将</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𝑂</m:t>
                        </m:r>
                      </m:e>
                      <m:sub>
                        <m:r>
                          <a:rPr lang="en-US" altLang="zh-CN" sz="2800" i="1">
                            <a:latin typeface="Cambria Math" panose="02040503050406030204" charset="0"/>
                            <a:ea typeface="楷体" panose="02010609060101010101" charset="-122"/>
                            <a:cs typeface="Cambria Math" panose="02040503050406030204" charset="0"/>
                          </a:rPr>
                          <m:t>1</m:t>
                        </m:r>
                      </m:sub>
                    </m:sSub>
                  </m:oMath>
                </a14:m>
                <a:r>
                  <a:rPr lang="zh-CN" altLang="en-US" sz="2800">
                    <a:latin typeface="楷体" panose="02010609060101010101" charset="-122"/>
                    <a:ea typeface="楷体" panose="02010609060101010101" charset="-122"/>
                  </a:rPr>
                  <a:t>的实例集合</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1</m:t>
                        </m:r>
                      </m:sub>
                    </m:sSub>
                  </m:oMath>
                </a14:m>
                <a:r>
                  <a:rPr lang="zh-CN" altLang="en-US" sz="2800">
                    <a:latin typeface="楷体" panose="02010609060101010101" charset="-122"/>
                    <a:ea typeface="楷体" panose="02010609060101010101" charset="-122"/>
                  </a:rPr>
                  <a:t>划分为</a:t>
                </a:r>
                <a:r>
                  <a:rPr lang="zh-CN" altLang="en-US" sz="2800">
                    <a:solidFill>
                      <a:srgbClr val="FF0000"/>
                    </a:solidFill>
                    <a:latin typeface="楷体" panose="02010609060101010101" charset="-122"/>
                    <a:ea typeface="楷体" panose="02010609060101010101" charset="-122"/>
                  </a:rPr>
                  <a:t>属于A</a:t>
                </a:r>
                <a:r>
                  <a:rPr lang="zh-CN" altLang="en-US" sz="2800">
                    <a:latin typeface="楷体" panose="02010609060101010101" charset="-122"/>
                    <a:ea typeface="楷体" panose="02010609060101010101" charset="-122"/>
                  </a:rPr>
                  <a:t>的实例集和</a:t>
                </a:r>
                <a:r>
                  <a:rPr lang="zh-CN" altLang="en-US" sz="2800">
                    <a:solidFill>
                      <a:srgbClr val="FF0000"/>
                    </a:solidFill>
                    <a:latin typeface="楷体" panose="02010609060101010101" charset="-122"/>
                    <a:ea typeface="楷体" panose="02010609060101010101" charset="-122"/>
                  </a:rPr>
                  <a:t>不属于A</a:t>
                </a:r>
                <a:r>
                  <a:rPr lang="zh-CN" altLang="en-US" sz="2800">
                    <a:latin typeface="楷体" panose="02010609060101010101" charset="-122"/>
                    <a:ea typeface="楷体" panose="02010609060101010101" charset="-122"/>
                  </a:rPr>
                  <a:t>的实例集。然后，将这两个集合作为正例和反例，分别</a:t>
                </a:r>
                <a:r>
                  <a:rPr lang="zh-CN" altLang="en-US" sz="2800">
                    <a:solidFill>
                      <a:srgbClr val="FF0000"/>
                    </a:solidFill>
                    <a:latin typeface="楷体" panose="02010609060101010101" charset="-122"/>
                    <a:ea typeface="楷体" panose="02010609060101010101" charset="-122"/>
                  </a:rPr>
                  <a:t>训练关于A的实例分类器</a:t>
                </a:r>
                <a:r>
                  <a:rPr lang="zh-CN" altLang="en-US" sz="2800">
                    <a:latin typeface="楷体" panose="02010609060101010101" charset="-122"/>
                    <a:ea typeface="楷体" panose="02010609060101010101" charset="-122"/>
                  </a:rPr>
                  <a:t>。</a:t>
                </a:r>
              </a:p>
              <a:p>
                <a:pPr marL="457200" indent="-457200">
                  <a:buFont typeface="Arial" panose="020B0604020202090204" pitchFamily="34" charset="0"/>
                  <a:buChar char="•"/>
                </a:pPr>
                <a:endParaRPr lang="zh-CN" altLang="en-US" sz="2800">
                  <a:latin typeface="楷体" panose="02010609060101010101" charset="-122"/>
                  <a:ea typeface="楷体" panose="02010609060101010101" charset="-122"/>
                </a:endParaRP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最后，使用训练出来的分类器预测</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𝑂</m:t>
                        </m:r>
                      </m:e>
                      <m:sub>
                        <m:r>
                          <a:rPr lang="en-US" altLang="zh-CN" sz="2800" i="1">
                            <a:latin typeface="Cambria Math" panose="02040503050406030204" charset="0"/>
                            <a:ea typeface="楷体" panose="02010609060101010101" charset="-122"/>
                            <a:cs typeface="Cambria Math" panose="02040503050406030204" charset="0"/>
                          </a:rPr>
                          <m:t>2</m:t>
                        </m:r>
                      </m:sub>
                    </m:sSub>
                  </m:oMath>
                </a14:m>
                <a:r>
                  <a:rPr lang="zh-CN" altLang="en-US" sz="2800">
                    <a:latin typeface="楷体" panose="02010609060101010101" charset="-122"/>
                    <a:ea typeface="楷体" panose="02010609060101010101" charset="-122"/>
                  </a:rPr>
                  <a:t>中的实例s是否属于A。</a:t>
                </a:r>
              </a:p>
            </p:txBody>
          </p:sp>
        </mc:Choice>
        <mc:Fallback xmlns="">
          <p:sp>
            <p:nvSpPr>
              <p:cNvPr id="6" name="文本框 5"/>
              <p:cNvSpPr txBox="1">
                <a:spLocks noRot="1" noChangeAspect="1" noMove="1" noResize="1" noEditPoints="1" noAdjustHandles="1" noChangeArrowheads="1" noChangeShapeType="1" noTextEdit="1"/>
              </p:cNvSpPr>
              <p:nvPr/>
            </p:nvSpPr>
            <p:spPr>
              <a:xfrm>
                <a:off x="798195" y="1881505"/>
                <a:ext cx="10207625" cy="3107690"/>
              </a:xfrm>
              <a:prstGeom prst="rect">
                <a:avLst/>
              </a:prstGeom>
              <a:blipFill rotWithShape="1">
                <a:blip r:embed="rId2"/>
                <a:stretch>
                  <a:fillRect r="-143" b="-22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71475" y="5094605"/>
                <a:ext cx="11061065" cy="1144270"/>
              </a:xfrm>
              <a:prstGeom prst="rect">
                <a:avLst/>
              </a:prstGeom>
              <a:noFill/>
            </p:spPr>
            <p:txBody>
              <a:bodyPr wrap="square" rtlCol="0" anchor="t">
                <a:spAutoFit/>
              </a:bodyPr>
              <a:lstStyle/>
              <a:p>
                <a:r>
                  <a:rPr lang="en-US" altLang="zh-CN" sz="3200" b="1">
                    <a:latin typeface="楷体" panose="02010609060101010101" charset="-122"/>
                    <a:ea typeface="楷体" panose="02010609060101010101" charset="-122"/>
                  </a:rPr>
                  <a:t>    </a:t>
                </a:r>
                <a:r>
                  <a:rPr lang="zh-CN" altLang="en-US" sz="3200" b="1">
                    <a:latin typeface="楷体" panose="02010609060101010101" charset="-122"/>
                    <a:ea typeface="楷体" panose="02010609060101010101" charset="-122"/>
                  </a:rPr>
                  <a:t>通过上述方法得可以到</a:t>
                </a:r>
                <a14:m>
                  <m:oMath xmlns:m="http://schemas.openxmlformats.org/officeDocument/2006/math">
                    <m:r>
                      <a:rPr lang="en-US" altLang="zh-CN" sz="3200" b="1" i="1">
                        <a:solidFill>
                          <a:schemeClr val="tx1"/>
                        </a:solidFill>
                        <a:latin typeface="Cambria Math" panose="02040503050406030204" charset="0"/>
                        <a:ea typeface="楷体" panose="02010609060101010101" charset="-122"/>
                        <a:cs typeface="Cambria Math" panose="02040503050406030204" charset="0"/>
                      </a:rPr>
                      <m:t>𝑵</m:t>
                    </m:r>
                    <m:r>
                      <a:rPr lang="en-US" altLang="zh-CN" sz="3200" b="1" i="1">
                        <a:solidFill>
                          <a:schemeClr val="tx1"/>
                        </a:solidFill>
                        <a:latin typeface="Cambria Math" panose="02040503050406030204" charset="0"/>
                        <a:ea typeface="楷体" panose="02010609060101010101" charset="-122"/>
                        <a:cs typeface="Cambria Math" panose="02040503050406030204" charset="0"/>
                      </a:rPr>
                      <m:t>(</m:t>
                    </m:r>
                    <m:sSubSup>
                      <m:sSubSupPr>
                        <m:ctrlPr>
                          <a:rPr lang="en-US" altLang="zh-CN" sz="3200" b="1" i="1">
                            <a:solidFill>
                              <a:schemeClr val="tx1"/>
                            </a:solidFill>
                            <a:latin typeface="Cambria Math" panose="02040503050406030204" pitchFamily="18" charset="0"/>
                            <a:ea typeface="楷体" panose="02010609060101010101" charset="-122"/>
                            <a:cs typeface="Cambria Math" panose="02040503050406030204" charset="0"/>
                          </a:rPr>
                        </m:ctrlPr>
                      </m:sSubSupPr>
                      <m:e>
                        <m:r>
                          <a:rPr lang="en-US" altLang="zh-CN" sz="3200" b="1" i="1">
                            <a:solidFill>
                              <a:schemeClr val="tx1"/>
                            </a:solidFill>
                            <a:latin typeface="Cambria Math" panose="02040503050406030204" charset="0"/>
                            <a:ea typeface="楷体" panose="02010609060101010101" charset="-122"/>
                            <a:cs typeface="Cambria Math" panose="02040503050406030204" charset="0"/>
                          </a:rPr>
                          <m:t>𝑼</m:t>
                        </m:r>
                      </m:e>
                      <m:sub>
                        <m:r>
                          <a:rPr lang="en-US" altLang="zh-CN" sz="3200" b="1" i="1">
                            <a:solidFill>
                              <a:schemeClr val="tx1"/>
                            </a:solidFill>
                            <a:latin typeface="Cambria Math" panose="02040503050406030204" charset="0"/>
                            <a:ea typeface="楷体" panose="02010609060101010101" charset="-122"/>
                            <a:cs typeface="Cambria Math" panose="02040503050406030204" charset="0"/>
                          </a:rPr>
                          <m:t>𝟏</m:t>
                        </m:r>
                      </m:sub>
                      <m:sup>
                        <m:r>
                          <a:rPr lang="en-US" altLang="zh-CN" sz="3200" b="1" i="1">
                            <a:solidFill>
                              <a:schemeClr val="tx1"/>
                            </a:solidFill>
                            <a:latin typeface="Cambria Math" panose="02040503050406030204" charset="0"/>
                            <a:ea typeface="楷体" panose="02010609060101010101" charset="-122"/>
                            <a:cs typeface="Cambria Math" panose="02040503050406030204" charset="0"/>
                          </a:rPr>
                          <m:t>𝑨</m:t>
                        </m:r>
                        <m:r>
                          <a:rPr lang="en-US" altLang="zh-CN" sz="3200" b="1" i="1">
                            <a:solidFill>
                              <a:schemeClr val="tx1"/>
                            </a:solidFill>
                            <a:latin typeface="Cambria Math" panose="02040503050406030204" charset="0"/>
                            <a:ea typeface="楷体" panose="02010609060101010101" charset="-122"/>
                            <a:cs typeface="Cambria Math" panose="02040503050406030204" charset="0"/>
                          </a:rPr>
                          <m:t>,</m:t>
                        </m:r>
                        <m:r>
                          <a:rPr lang="en-US" altLang="zh-CN" sz="3200" b="1" i="1">
                            <a:solidFill>
                              <a:schemeClr val="tx1"/>
                            </a:solidFill>
                            <a:latin typeface="Cambria Math" panose="02040503050406030204" charset="0"/>
                            <a:ea typeface="楷体" panose="02010609060101010101" charset="-122"/>
                            <a:cs typeface="Cambria Math" panose="02040503050406030204" charset="0"/>
                          </a:rPr>
                          <m:t>𝑩</m:t>
                        </m:r>
                      </m:sup>
                    </m:sSubSup>
                    <m:r>
                      <a:rPr lang="en-US" altLang="zh-CN" sz="3200" b="1" i="1">
                        <a:solidFill>
                          <a:schemeClr val="tx1"/>
                        </a:solidFill>
                        <a:latin typeface="Cambria Math" panose="02040503050406030204" charset="0"/>
                        <a:ea typeface="楷体" panose="02010609060101010101" charset="-122"/>
                        <a:cs typeface="Cambria Math" panose="02040503050406030204" charset="0"/>
                      </a:rPr>
                      <m:t>)</m:t>
                    </m:r>
                  </m:oMath>
                </a14:m>
                <a:r>
                  <a:rPr lang="zh-CN" altLang="en-US" sz="3200" b="1">
                    <a:latin typeface="楷体" panose="02010609060101010101" charset="-122"/>
                    <a:ea typeface="楷体" panose="02010609060101010101" charset="-122"/>
                  </a:rPr>
                  <a:t>和</a:t>
                </a:r>
                <a14:m>
                  <m:oMath xmlns:m="http://schemas.openxmlformats.org/officeDocument/2006/math">
                    <m:r>
                      <a:rPr lang="en-US" altLang="zh-CN" sz="3200" b="1" i="1">
                        <a:solidFill>
                          <a:schemeClr val="tx1"/>
                        </a:solidFill>
                        <a:latin typeface="Cambria Math" panose="02040503050406030204" charset="0"/>
                        <a:ea typeface="楷体" panose="02010609060101010101" charset="-122"/>
                        <a:cs typeface="Cambria Math" panose="02040503050406030204" charset="0"/>
                      </a:rPr>
                      <m:t>𝑵</m:t>
                    </m:r>
                    <m:r>
                      <a:rPr lang="en-US" altLang="zh-CN" sz="3200" b="1" i="1">
                        <a:solidFill>
                          <a:schemeClr val="tx1"/>
                        </a:solidFill>
                        <a:latin typeface="Cambria Math" panose="02040503050406030204" charset="0"/>
                        <a:ea typeface="楷体" panose="02010609060101010101" charset="-122"/>
                        <a:cs typeface="Cambria Math" panose="02040503050406030204" charset="0"/>
                      </a:rPr>
                      <m:t>(</m:t>
                    </m:r>
                    <m:sSubSup>
                      <m:sSubSupPr>
                        <m:ctrlPr>
                          <a:rPr lang="en-US" altLang="zh-CN" sz="3200" b="1" i="1">
                            <a:solidFill>
                              <a:schemeClr val="tx1"/>
                            </a:solidFill>
                            <a:latin typeface="Cambria Math" panose="02040503050406030204" pitchFamily="18" charset="0"/>
                            <a:ea typeface="楷体" panose="02010609060101010101" charset="-122"/>
                            <a:cs typeface="Cambria Math" panose="02040503050406030204" charset="0"/>
                          </a:rPr>
                        </m:ctrlPr>
                      </m:sSubSupPr>
                      <m:e>
                        <m:r>
                          <a:rPr lang="en-US" altLang="zh-CN" sz="3200" b="1" i="1">
                            <a:solidFill>
                              <a:schemeClr val="tx1"/>
                            </a:solidFill>
                            <a:latin typeface="Cambria Math" panose="02040503050406030204" charset="0"/>
                            <a:ea typeface="楷体" panose="02010609060101010101" charset="-122"/>
                            <a:cs typeface="Cambria Math" panose="02040503050406030204" charset="0"/>
                          </a:rPr>
                          <m:t>𝑼</m:t>
                        </m:r>
                      </m:e>
                      <m:sub>
                        <m:r>
                          <a:rPr lang="en-US" altLang="zh-CN" sz="3200" b="1" i="1">
                            <a:solidFill>
                              <a:schemeClr val="tx1"/>
                            </a:solidFill>
                            <a:latin typeface="Cambria Math" panose="02040503050406030204" charset="0"/>
                            <a:ea typeface="楷体" panose="02010609060101010101" charset="-122"/>
                            <a:cs typeface="Cambria Math" panose="02040503050406030204" charset="0"/>
                          </a:rPr>
                          <m:t>𝟐</m:t>
                        </m:r>
                      </m:sub>
                      <m:sup>
                        <m:r>
                          <a:rPr lang="en-US" altLang="zh-CN" sz="3200" b="1" i="1">
                            <a:solidFill>
                              <a:schemeClr val="tx1"/>
                            </a:solidFill>
                            <a:latin typeface="Cambria Math" panose="02040503050406030204" charset="0"/>
                            <a:ea typeface="楷体" panose="02010609060101010101" charset="-122"/>
                            <a:cs typeface="Cambria Math" panose="02040503050406030204" charset="0"/>
                          </a:rPr>
                          <m:t>𝑨</m:t>
                        </m:r>
                        <m:r>
                          <a:rPr lang="en-US" altLang="zh-CN" sz="3200" b="1" i="1">
                            <a:solidFill>
                              <a:schemeClr val="tx1"/>
                            </a:solidFill>
                            <a:latin typeface="Cambria Math" panose="02040503050406030204" charset="0"/>
                            <a:ea typeface="楷体" panose="02010609060101010101" charset="-122"/>
                            <a:cs typeface="Cambria Math" panose="02040503050406030204" charset="0"/>
                          </a:rPr>
                          <m:t>,</m:t>
                        </m:r>
                        <m:r>
                          <a:rPr lang="en-US" altLang="zh-CN" sz="3200" b="1" i="1">
                            <a:solidFill>
                              <a:schemeClr val="tx1"/>
                            </a:solidFill>
                            <a:latin typeface="Cambria Math" panose="02040503050406030204" charset="0"/>
                            <a:ea typeface="楷体" panose="02010609060101010101" charset="-122"/>
                            <a:cs typeface="Cambria Math" panose="02040503050406030204" charset="0"/>
                          </a:rPr>
                          <m:t>𝑩</m:t>
                        </m:r>
                      </m:sup>
                    </m:sSubSup>
                    <m:r>
                      <a:rPr lang="en-US" altLang="zh-CN" sz="3200" b="1" i="1">
                        <a:solidFill>
                          <a:schemeClr val="tx1"/>
                        </a:solidFill>
                        <a:latin typeface="Cambria Math" panose="02040503050406030204" charset="0"/>
                        <a:ea typeface="楷体" panose="02010609060101010101" charset="-122"/>
                        <a:cs typeface="Cambria Math" panose="02040503050406030204" charset="0"/>
                      </a:rPr>
                      <m:t>)</m:t>
                    </m:r>
                  </m:oMath>
                </a14:m>
                <a:r>
                  <a:rPr lang="zh-CN" altLang="en-US" sz="3200" b="1">
                    <a:latin typeface="楷体" panose="02010609060101010101" charset="-122"/>
                    <a:ea typeface="楷体" panose="02010609060101010101" charset="-122"/>
                  </a:rPr>
                  <a:t>等参数，就能估计A和B的联合概率分布。</a:t>
                </a:r>
                <a:endParaRPr lang="en-US" altLang="zh-CN" sz="3200" b="1">
                  <a:latin typeface="楷体" panose="02010609060101010101" charset="-122"/>
                  <a:ea typeface="楷体" panose="02010609060101010101"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71475" y="5094605"/>
                <a:ext cx="11061065" cy="114427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58</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分布估计</a:t>
            </a:r>
          </a:p>
        </p:txBody>
      </p:sp>
      <p:pic>
        <p:nvPicPr>
          <p:cNvPr id="9" name="图片 8"/>
          <p:cNvPicPr>
            <a:picLocks noChangeAspect="1"/>
          </p:cNvPicPr>
          <p:nvPr/>
        </p:nvPicPr>
        <p:blipFill>
          <a:blip r:embed="rId3"/>
          <a:srcRect b="49023"/>
          <a:stretch>
            <a:fillRect/>
          </a:stretch>
        </p:blipFill>
        <p:spPr>
          <a:xfrm>
            <a:off x="2931160" y="3214370"/>
            <a:ext cx="5923280" cy="3126105"/>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685165" y="1724025"/>
                <a:ext cx="10415270" cy="1490345"/>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划分本体</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𝑂</m:t>
                        </m:r>
                      </m:e>
                      <m:sub>
                        <m:r>
                          <a:rPr lang="en-US" altLang="zh-CN" sz="2800" i="1">
                            <a:latin typeface="Cambria Math" panose="02040503050406030204" charset="0"/>
                            <a:ea typeface="楷体" panose="02010609060101010101" charset="-122"/>
                            <a:cs typeface="Cambria Math" panose="02040503050406030204" charset="0"/>
                          </a:rPr>
                          <m:t>1</m:t>
                        </m:r>
                      </m:sub>
                    </m:sSub>
                  </m:oMath>
                </a14:m>
                <a:r>
                  <a:rPr lang="zh-CN" altLang="en-US" sz="2800">
                    <a:latin typeface="楷体" panose="02010609060101010101" charset="-122"/>
                    <a:ea typeface="楷体" panose="02010609060101010101" charset="-122"/>
                  </a:rPr>
                  <a:t>的实例集合</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1</m:t>
                        </m:r>
                      </m:sub>
                    </m:sSub>
                  </m:oMath>
                </a14:m>
                <a:r>
                  <a:rPr lang="zh-CN" altLang="en-US" sz="2800">
                    <a:latin typeface="楷体" panose="02010609060101010101" charset="-122"/>
                    <a:ea typeface="楷体" panose="02010609060101010101" charset="-122"/>
                  </a:rPr>
                  <a:t>为</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1</m:t>
                        </m:r>
                      </m:sub>
                      <m:sup>
                        <m:r>
                          <a:rPr lang="en-US" altLang="zh-CN" sz="2800" i="1">
                            <a:latin typeface="Cambria Math" panose="02040503050406030204" charset="0"/>
                            <a:ea typeface="楷体" panose="02010609060101010101" charset="-122"/>
                            <a:cs typeface="Cambria Math" panose="02040503050406030204" charset="0"/>
                          </a:rPr>
                          <m:t>𝐴</m:t>
                        </m:r>
                      </m:sup>
                    </m:sSubSup>
                  </m:oMath>
                </a14:m>
                <a:r>
                  <a:rPr lang="zh-CN" altLang="en-US" sz="2800">
                    <a:latin typeface="楷体" panose="02010609060101010101" charset="-122"/>
                    <a:ea typeface="楷体" panose="02010609060101010101" charset="-122"/>
                  </a:rPr>
                  <a:t>和</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1</m:t>
                        </m:r>
                      </m:sub>
                      <m:sup>
                        <m:acc>
                          <m:accPr>
                            <m:chr m:val="̅"/>
                            <m:ctrlPr>
                              <a:rPr lang="en-US" altLang="zh-CN" sz="2800" i="1">
                                <a:latin typeface="Cambria Math" panose="02040503050406030204" pitchFamily="18" charset="0"/>
                                <a:ea typeface="楷体" panose="02010609060101010101" charset="-122"/>
                                <a:cs typeface="Cambria Math" panose="02040503050406030204" charset="0"/>
                              </a:rPr>
                            </m:ctrlPr>
                          </m:accPr>
                          <m:e>
                            <m:r>
                              <a:rPr lang="en-US" altLang="zh-CN" sz="2800" i="1">
                                <a:latin typeface="Cambria Math" panose="02040503050406030204" charset="0"/>
                                <a:ea typeface="楷体" panose="02010609060101010101" charset="-122"/>
                                <a:cs typeface="Cambria Math" panose="02040503050406030204" charset="0"/>
                              </a:rPr>
                              <m:t>𝐴</m:t>
                            </m:r>
                          </m:e>
                        </m:acc>
                      </m:sup>
                    </m:sSubSup>
                  </m:oMath>
                </a14:m>
                <a:r>
                  <a:rPr lang="zh-CN" altLang="en-US" sz="2800">
                    <a:latin typeface="楷体" panose="02010609060101010101" charset="-122"/>
                    <a:ea typeface="楷体" panose="02010609060101010101" charset="-122"/>
                  </a:rPr>
                  <a:t>，分别表示属于A和不属于A的实例集合。</a:t>
                </a: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使用</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1</m:t>
                        </m:r>
                      </m:sub>
                      <m:sup>
                        <m:r>
                          <a:rPr lang="en-US" altLang="zh-CN" sz="2800" i="1">
                            <a:latin typeface="Cambria Math" panose="02040503050406030204" charset="0"/>
                            <a:ea typeface="楷体" panose="02010609060101010101" charset="-122"/>
                            <a:cs typeface="Cambria Math" panose="02040503050406030204" charset="0"/>
                          </a:rPr>
                          <m:t>𝐴</m:t>
                        </m:r>
                      </m:sup>
                    </m:sSubSup>
                  </m:oMath>
                </a14:m>
                <a:r>
                  <a:rPr lang="zh-CN" altLang="en-US" sz="2800">
                    <a:latin typeface="楷体" panose="02010609060101010101" charset="-122"/>
                    <a:ea typeface="楷体" panose="02010609060101010101" charset="-122"/>
                    <a:sym typeface="+mn-ea"/>
                  </a:rPr>
                  <a:t>和</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1</m:t>
                        </m:r>
                      </m:sub>
                      <m:sup>
                        <m:acc>
                          <m:accPr>
                            <m:chr m:val="̅"/>
                            <m:ctrlPr>
                              <a:rPr lang="en-US" altLang="zh-CN" sz="2800" i="1">
                                <a:latin typeface="Cambria Math" panose="02040503050406030204" pitchFamily="18" charset="0"/>
                                <a:ea typeface="楷体" panose="02010609060101010101" charset="-122"/>
                                <a:cs typeface="Cambria Math" panose="02040503050406030204" charset="0"/>
                              </a:rPr>
                            </m:ctrlPr>
                          </m:accPr>
                          <m:e>
                            <m:r>
                              <a:rPr lang="en-US" altLang="zh-CN" sz="2800" i="1">
                                <a:latin typeface="Cambria Math" panose="02040503050406030204" charset="0"/>
                                <a:ea typeface="楷体" panose="02010609060101010101" charset="-122"/>
                                <a:cs typeface="Cambria Math" panose="02040503050406030204" charset="0"/>
                              </a:rPr>
                              <m:t>𝐴</m:t>
                            </m:r>
                          </m:e>
                        </m:acc>
                      </m:sup>
                    </m:sSubSup>
                  </m:oMath>
                </a14:m>
                <a:r>
                  <a:rPr lang="zh-CN" altLang="en-US" sz="2800">
                    <a:latin typeface="楷体" panose="02010609060101010101" charset="-122"/>
                    <a:ea typeface="楷体" panose="02010609060101010101" charset="-122"/>
                  </a:rPr>
                  <a:t>作为正例和反例分别训练学习器</a:t>
                </a:r>
                <a:r>
                  <a:rPr lang="en-US" altLang="zh-CN" sz="2800">
                    <a:latin typeface="楷体" panose="02010609060101010101" charset="-122"/>
                    <a:ea typeface="楷体" panose="02010609060101010101" charset="-122"/>
                  </a:rPr>
                  <a:t>L</a:t>
                </a:r>
                <a:r>
                  <a:rPr lang="zh-CN" altLang="en-US" sz="2800">
                    <a:latin typeface="楷体" panose="02010609060101010101" charset="-122"/>
                    <a:ea typeface="楷体" panose="02010609060101010101" charset="-122"/>
                  </a:rPr>
                  <a:t>。</a:t>
                </a:r>
                <a:endParaRPr lang="en-US" altLang="zh-CN" sz="2800">
                  <a:latin typeface="楷体" panose="02010609060101010101" charset="-122"/>
                  <a:ea typeface="楷体" panose="02010609060101010101"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85165" y="1724025"/>
                <a:ext cx="10415270" cy="1490345"/>
              </a:xfrm>
              <a:prstGeom prst="rect">
                <a:avLst/>
              </a:prstGeom>
              <a:blipFill rotWithShape="1">
                <a:blip r:embed="rId4"/>
                <a:stretch>
                  <a:fillRect b="-2130"/>
                </a:stretch>
              </a:blipFill>
            </p:spPr>
            <p:txBody>
              <a:bodyPr/>
              <a:lstStyle/>
              <a:p>
                <a:r>
                  <a:rPr lang="zh-CN" altLang="en-US">
                    <a:noFill/>
                  </a:rPr>
                  <a:t> </a:t>
                </a:r>
              </a:p>
            </p:txBody>
          </p:sp>
        </mc:Fallback>
      </mc:AlternateContent>
    </p:spTree>
  </p:cSld>
  <p:clrMapOvr>
    <a:masterClrMapping/>
  </p:clrMapOvr>
  <p:transition spd="med">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59</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分布估计</a:t>
            </a:r>
          </a:p>
        </p:txBody>
      </p:sp>
      <p:pic>
        <p:nvPicPr>
          <p:cNvPr id="9" name="图片 8"/>
          <p:cNvPicPr>
            <a:picLocks noChangeAspect="1"/>
          </p:cNvPicPr>
          <p:nvPr/>
        </p:nvPicPr>
        <p:blipFill>
          <a:blip r:embed="rId3"/>
          <a:srcRect t="53383" b="619"/>
          <a:stretch>
            <a:fillRect/>
          </a:stretch>
        </p:blipFill>
        <p:spPr>
          <a:xfrm>
            <a:off x="3627438" y="4220210"/>
            <a:ext cx="5290820" cy="2519680"/>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85165" y="1652270"/>
                <a:ext cx="11175365" cy="2552700"/>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划分本体</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𝑂</m:t>
                        </m:r>
                      </m:e>
                      <m:sub>
                        <m:r>
                          <a:rPr lang="en-US" altLang="zh-CN" sz="2800" i="1">
                            <a:latin typeface="Cambria Math" panose="02040503050406030204" charset="0"/>
                            <a:ea typeface="楷体" panose="02010609060101010101" charset="-122"/>
                            <a:cs typeface="Cambria Math" panose="02040503050406030204" charset="0"/>
                          </a:rPr>
                          <m:t>2</m:t>
                        </m:r>
                      </m:sub>
                    </m:sSub>
                  </m:oMath>
                </a14:m>
                <a:r>
                  <a:rPr lang="zh-CN" altLang="en-US" sz="2800">
                    <a:latin typeface="楷体" panose="02010609060101010101" charset="-122"/>
                    <a:ea typeface="楷体" panose="02010609060101010101" charset="-122"/>
                  </a:rPr>
                  <a:t>的实例集合</a:t>
                </a:r>
                <a14:m>
                  <m:oMath xmlns:m="http://schemas.openxmlformats.org/officeDocument/2006/math">
                    <m:sSub>
                      <m:sSubPr>
                        <m:ctrlPr>
                          <a:rPr lang="en-US" altLang="zh-CN" sz="2800" i="1">
                            <a:latin typeface="Cambria Math" panose="02040503050406030204" pitchFamily="18" charset="0"/>
                            <a:ea typeface="楷体" panose="02010609060101010101" charset="-122"/>
                            <a:cs typeface="Cambria Math" panose="02040503050406030204" charset="0"/>
                          </a:rPr>
                        </m:ctrlPr>
                      </m:sSub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2</m:t>
                        </m:r>
                      </m:sub>
                    </m:sSub>
                  </m:oMath>
                </a14:m>
                <a:r>
                  <a:rPr lang="zh-CN" altLang="en-US" sz="2800">
                    <a:latin typeface="楷体" panose="02010609060101010101" charset="-122"/>
                    <a:ea typeface="楷体" panose="02010609060101010101" charset="-122"/>
                  </a:rPr>
                  <a:t>为</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2</m:t>
                        </m:r>
                      </m:sub>
                      <m:sup>
                        <m:r>
                          <a:rPr lang="en-US" altLang="zh-CN" sz="2800" i="1">
                            <a:latin typeface="Cambria Math" panose="02040503050406030204" charset="0"/>
                            <a:ea typeface="楷体" panose="02010609060101010101" charset="-122"/>
                            <a:cs typeface="Cambria Math" panose="02040503050406030204" charset="0"/>
                          </a:rPr>
                          <m:t>𝐵</m:t>
                        </m:r>
                      </m:sup>
                    </m:sSubSup>
                  </m:oMath>
                </a14:m>
                <a:r>
                  <a:rPr lang="zh-CN" altLang="en-US" sz="2800">
                    <a:latin typeface="楷体" panose="02010609060101010101" charset="-122"/>
                    <a:ea typeface="楷体" panose="02010609060101010101" charset="-122"/>
                    <a:sym typeface="+mn-ea"/>
                  </a:rPr>
                  <a:t>和</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2</m:t>
                        </m:r>
                      </m:sub>
                      <m:sup>
                        <m:acc>
                          <m:accPr>
                            <m:chr m:val="̅"/>
                            <m:ctrlPr>
                              <a:rPr lang="en-US" altLang="zh-CN" sz="2800" i="1">
                                <a:latin typeface="Cambria Math" panose="02040503050406030204" pitchFamily="18" charset="0"/>
                                <a:ea typeface="楷体" panose="02010609060101010101" charset="-122"/>
                                <a:cs typeface="Cambria Math" panose="02040503050406030204" charset="0"/>
                              </a:rPr>
                            </m:ctrlPr>
                          </m:accPr>
                          <m:e>
                            <m:r>
                              <a:rPr lang="en-US" altLang="zh-CN" sz="2800" i="1">
                                <a:latin typeface="Cambria Math" panose="02040503050406030204" charset="0"/>
                                <a:ea typeface="楷体" panose="02010609060101010101" charset="-122"/>
                                <a:cs typeface="Cambria Math" panose="02040503050406030204" charset="0"/>
                              </a:rPr>
                              <m:t>𝐵</m:t>
                            </m:r>
                          </m:e>
                        </m:acc>
                      </m:sup>
                    </m:sSubSup>
                  </m:oMath>
                </a14:m>
                <a:r>
                  <a:rPr lang="zh-CN" altLang="en-US" sz="2800">
                    <a:latin typeface="楷体" panose="02010609060101010101" charset="-122"/>
                    <a:ea typeface="楷体" panose="02010609060101010101" charset="-122"/>
                  </a:rPr>
                  <a:t>，分别表示属于B和不属于B的实例集合。</a:t>
                </a: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对</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2</m:t>
                        </m:r>
                      </m:sub>
                      <m:sup>
                        <m:r>
                          <a:rPr lang="en-US" altLang="zh-CN" sz="2800" i="1">
                            <a:latin typeface="Cambria Math" panose="02040503050406030204" charset="0"/>
                            <a:ea typeface="楷体" panose="02010609060101010101" charset="-122"/>
                            <a:cs typeface="Cambria Math" panose="02040503050406030204" charset="0"/>
                          </a:rPr>
                          <m:t>𝐵</m:t>
                        </m:r>
                      </m:sup>
                    </m:sSubSup>
                  </m:oMath>
                </a14:m>
                <a:r>
                  <a:rPr lang="zh-CN" altLang="en-US" sz="2800">
                    <a:latin typeface="楷体" panose="02010609060101010101" charset="-122"/>
                    <a:ea typeface="楷体" panose="02010609060101010101" charset="-122"/>
                  </a:rPr>
                  <a:t>中的每个实例使用学习器L进行分类。将</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2</m:t>
                        </m:r>
                      </m:sub>
                      <m:sup>
                        <m:r>
                          <a:rPr lang="en-US" altLang="zh-CN" sz="2800" i="1">
                            <a:latin typeface="Cambria Math" panose="02040503050406030204" charset="0"/>
                            <a:ea typeface="楷体" panose="02010609060101010101" charset="-122"/>
                            <a:cs typeface="Cambria Math" panose="02040503050406030204" charset="0"/>
                          </a:rPr>
                          <m:t>𝐵</m:t>
                        </m:r>
                      </m:sup>
                    </m:sSubSup>
                  </m:oMath>
                </a14:m>
                <a:r>
                  <a:rPr lang="zh-CN" altLang="en-US" sz="2800">
                    <a:latin typeface="楷体" panose="02010609060101010101" charset="-122"/>
                    <a:ea typeface="楷体" panose="02010609060101010101" charset="-122"/>
                  </a:rPr>
                  <a:t>划分为两个集合</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2</m:t>
                        </m:r>
                      </m:sub>
                      <m:sup>
                        <m:r>
                          <a:rPr lang="en-US" altLang="zh-CN" sz="2800" i="1">
                            <a:latin typeface="Cambria Math" panose="02040503050406030204" charset="0"/>
                            <a:ea typeface="楷体" panose="02010609060101010101" charset="-122"/>
                            <a:cs typeface="Cambria Math" panose="02040503050406030204" charset="0"/>
                          </a:rPr>
                          <m:t>𝐴</m:t>
                        </m:r>
                        <m:r>
                          <a:rPr lang="en-US" altLang="zh-CN" sz="2800" i="1">
                            <a:latin typeface="Cambria Math" panose="02040503050406030204" charset="0"/>
                            <a:ea typeface="楷体" panose="02010609060101010101" charset="-122"/>
                            <a:cs typeface="Cambria Math" panose="02040503050406030204" charset="0"/>
                          </a:rPr>
                          <m:t>,</m:t>
                        </m:r>
                        <m:r>
                          <a:rPr lang="en-US" altLang="zh-CN" sz="2800" i="1">
                            <a:latin typeface="Cambria Math" panose="02040503050406030204" charset="0"/>
                            <a:ea typeface="楷体" panose="02010609060101010101" charset="-122"/>
                            <a:cs typeface="Cambria Math" panose="02040503050406030204" charset="0"/>
                          </a:rPr>
                          <m:t>𝐵</m:t>
                        </m:r>
                      </m:sup>
                    </m:sSubSup>
                  </m:oMath>
                </a14:m>
                <a:r>
                  <a:rPr lang="zh-CN" altLang="en-US" sz="2800">
                    <a:latin typeface="楷体" panose="02010609060101010101" charset="-122"/>
                    <a:ea typeface="楷体" panose="02010609060101010101" charset="-122"/>
                  </a:rPr>
                  <a:t>和</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1</m:t>
                        </m:r>
                      </m:sub>
                      <m:sup>
                        <m:acc>
                          <m:accPr>
                            <m:chr m:val="̅"/>
                            <m:ctrlPr>
                              <a:rPr lang="en-US" altLang="zh-CN" sz="2800" i="1">
                                <a:latin typeface="Cambria Math" panose="02040503050406030204" pitchFamily="18" charset="0"/>
                                <a:ea typeface="楷体" panose="02010609060101010101" charset="-122"/>
                                <a:cs typeface="Cambria Math" panose="02040503050406030204" charset="0"/>
                              </a:rPr>
                            </m:ctrlPr>
                          </m:accPr>
                          <m:e>
                            <m:r>
                              <a:rPr lang="en-US" altLang="zh-CN" sz="2800" i="1">
                                <a:latin typeface="Cambria Math" panose="02040503050406030204" charset="0"/>
                                <a:ea typeface="楷体" panose="02010609060101010101" charset="-122"/>
                                <a:cs typeface="Cambria Math" panose="02040503050406030204" charset="0"/>
                              </a:rPr>
                              <m:t>𝐴</m:t>
                            </m:r>
                          </m:e>
                        </m:acc>
                        <m:r>
                          <a:rPr lang="en-US" altLang="zh-CN" sz="2800" i="1">
                            <a:latin typeface="Cambria Math" panose="02040503050406030204" charset="0"/>
                            <a:ea typeface="楷体" panose="02010609060101010101" charset="-122"/>
                            <a:cs typeface="Cambria Math" panose="02040503050406030204" charset="0"/>
                          </a:rPr>
                          <m:t>,</m:t>
                        </m:r>
                        <m:r>
                          <a:rPr lang="en-US" altLang="zh-CN" sz="2800" i="1">
                            <a:latin typeface="Cambria Math" panose="02040503050406030204" charset="0"/>
                            <a:ea typeface="楷体" panose="02010609060101010101" charset="-122"/>
                            <a:cs typeface="Cambria Math" panose="02040503050406030204" charset="0"/>
                          </a:rPr>
                          <m:t>𝐵</m:t>
                        </m:r>
                      </m:sup>
                    </m:sSubSup>
                  </m:oMath>
                </a14:m>
                <a:r>
                  <a:rPr lang="zh-CN" altLang="en-US" sz="2800">
                    <a:latin typeface="楷体" panose="02010609060101010101" charset="-122"/>
                    <a:ea typeface="楷体" panose="02010609060101010101" charset="-122"/>
                  </a:rPr>
                  <a:t>。</a:t>
                </a: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相似地，对</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2</m:t>
                        </m:r>
                      </m:sub>
                      <m:sup>
                        <m:acc>
                          <m:accPr>
                            <m:chr m:val="̅"/>
                            <m:ctrlPr>
                              <a:rPr lang="en-US" altLang="zh-CN" sz="2800" i="1">
                                <a:latin typeface="Cambria Math" panose="02040503050406030204" pitchFamily="18" charset="0"/>
                                <a:ea typeface="楷体" panose="02010609060101010101" charset="-122"/>
                                <a:cs typeface="Cambria Math" panose="02040503050406030204" charset="0"/>
                              </a:rPr>
                            </m:ctrlPr>
                          </m:accPr>
                          <m:e>
                            <m:r>
                              <a:rPr lang="en-US" altLang="zh-CN" sz="2800" i="1">
                                <a:latin typeface="Cambria Math" panose="02040503050406030204" charset="0"/>
                                <a:ea typeface="楷体" panose="02010609060101010101" charset="-122"/>
                                <a:cs typeface="Cambria Math" panose="02040503050406030204" charset="0"/>
                              </a:rPr>
                              <m:t>𝐵</m:t>
                            </m:r>
                          </m:e>
                        </m:acc>
                      </m:sup>
                    </m:sSubSup>
                  </m:oMath>
                </a14:m>
                <a:r>
                  <a:rPr lang="zh-CN" altLang="en-US" sz="2800">
                    <a:latin typeface="楷体" panose="02010609060101010101" charset="-122"/>
                    <a:ea typeface="楷体" panose="02010609060101010101" charset="-122"/>
                  </a:rPr>
                  <a:t>应用学习器L，得到两个集合</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2</m:t>
                        </m:r>
                      </m:sub>
                      <m:sup>
                        <m:r>
                          <a:rPr lang="en-US" altLang="zh-CN" sz="2800" i="1">
                            <a:latin typeface="Cambria Math" panose="02040503050406030204" charset="0"/>
                            <a:ea typeface="楷体" panose="02010609060101010101" charset="-122"/>
                            <a:cs typeface="Cambria Math" panose="02040503050406030204" charset="0"/>
                          </a:rPr>
                          <m:t>𝐴</m:t>
                        </m:r>
                        <m:r>
                          <a:rPr lang="en-US" altLang="zh-CN" sz="2800" i="1">
                            <a:latin typeface="Cambria Math" panose="02040503050406030204" charset="0"/>
                            <a:ea typeface="楷体" panose="02010609060101010101" charset="-122"/>
                            <a:cs typeface="Cambria Math" panose="02040503050406030204" charset="0"/>
                          </a:rPr>
                          <m:t>,</m:t>
                        </m:r>
                        <m:acc>
                          <m:accPr>
                            <m:chr m:val="̅"/>
                            <m:ctrlPr>
                              <a:rPr lang="en-US" altLang="zh-CN" sz="2800" i="1">
                                <a:latin typeface="Cambria Math" panose="02040503050406030204" pitchFamily="18" charset="0"/>
                                <a:ea typeface="楷体" panose="02010609060101010101" charset="-122"/>
                                <a:cs typeface="Cambria Math" panose="02040503050406030204" charset="0"/>
                              </a:rPr>
                            </m:ctrlPr>
                          </m:accPr>
                          <m:e>
                            <m:r>
                              <a:rPr lang="en-US" altLang="zh-CN" sz="2800" i="1">
                                <a:latin typeface="Cambria Math" panose="02040503050406030204" charset="0"/>
                                <a:ea typeface="楷体" panose="02010609060101010101" charset="-122"/>
                                <a:cs typeface="Cambria Math" panose="02040503050406030204" charset="0"/>
                              </a:rPr>
                              <m:t>𝐵</m:t>
                            </m:r>
                          </m:e>
                        </m:acc>
                      </m:sup>
                    </m:sSubSup>
                  </m:oMath>
                </a14:m>
                <a:r>
                  <a:rPr lang="zh-CN" altLang="en-US" sz="2800">
                    <a:latin typeface="楷体" panose="02010609060101010101" charset="-122"/>
                    <a:ea typeface="楷体" panose="02010609060101010101" charset="-122"/>
                  </a:rPr>
                  <a:t>和</a:t>
                </a:r>
                <a14:m>
                  <m:oMath xmlns:m="http://schemas.openxmlformats.org/officeDocument/2006/math">
                    <m:sSubSup>
                      <m:sSubSupPr>
                        <m:ctrlPr>
                          <a:rPr lang="en-US" altLang="zh-CN" sz="2800" i="1">
                            <a:latin typeface="Cambria Math" panose="02040503050406030204" pitchFamily="18" charset="0"/>
                            <a:ea typeface="楷体" panose="02010609060101010101" charset="-122"/>
                            <a:cs typeface="Cambria Math" panose="02040503050406030204" charset="0"/>
                          </a:rPr>
                        </m:ctrlPr>
                      </m:sSubSupPr>
                      <m:e>
                        <m:r>
                          <a:rPr lang="en-US" altLang="zh-CN" sz="2800" i="1">
                            <a:latin typeface="Cambria Math" panose="02040503050406030204" charset="0"/>
                            <a:ea typeface="楷体" panose="02010609060101010101" charset="-122"/>
                            <a:cs typeface="Cambria Math" panose="02040503050406030204" charset="0"/>
                          </a:rPr>
                          <m:t>𝑈</m:t>
                        </m:r>
                      </m:e>
                      <m:sub>
                        <m:r>
                          <a:rPr lang="en-US" altLang="zh-CN" sz="2800" i="1">
                            <a:latin typeface="Cambria Math" panose="02040503050406030204" charset="0"/>
                            <a:ea typeface="楷体" panose="02010609060101010101" charset="-122"/>
                            <a:cs typeface="Cambria Math" panose="02040503050406030204" charset="0"/>
                          </a:rPr>
                          <m:t>2</m:t>
                        </m:r>
                      </m:sub>
                      <m:sup>
                        <m:acc>
                          <m:accPr>
                            <m:chr m:val="̅"/>
                            <m:ctrlPr>
                              <a:rPr lang="en-US" altLang="zh-CN" sz="2800" i="1">
                                <a:latin typeface="Cambria Math" panose="02040503050406030204" pitchFamily="18" charset="0"/>
                                <a:ea typeface="楷体" panose="02010609060101010101" charset="-122"/>
                                <a:cs typeface="Cambria Math" panose="02040503050406030204" charset="0"/>
                              </a:rPr>
                            </m:ctrlPr>
                          </m:accPr>
                          <m:e>
                            <m:r>
                              <a:rPr lang="en-US" altLang="zh-CN" sz="2800" i="1">
                                <a:latin typeface="Cambria Math" panose="02040503050406030204" charset="0"/>
                                <a:ea typeface="楷体" panose="02010609060101010101" charset="-122"/>
                                <a:cs typeface="Cambria Math" panose="02040503050406030204" charset="0"/>
                              </a:rPr>
                              <m:t>𝐴</m:t>
                            </m:r>
                          </m:e>
                        </m:acc>
                        <m:r>
                          <a:rPr lang="en-US" altLang="zh-CN" sz="2800" i="1">
                            <a:latin typeface="Cambria Math" panose="02040503050406030204" charset="0"/>
                            <a:ea typeface="楷体" panose="02010609060101010101" charset="-122"/>
                            <a:cs typeface="Cambria Math" panose="02040503050406030204" charset="0"/>
                          </a:rPr>
                          <m:t>,</m:t>
                        </m:r>
                        <m:acc>
                          <m:accPr>
                            <m:chr m:val="̅"/>
                            <m:ctrlPr>
                              <a:rPr lang="en-US" altLang="zh-CN" sz="2800" i="1">
                                <a:latin typeface="Cambria Math" panose="02040503050406030204" pitchFamily="18" charset="0"/>
                                <a:ea typeface="楷体" panose="02010609060101010101" charset="-122"/>
                                <a:cs typeface="Cambria Math" panose="02040503050406030204" charset="0"/>
                              </a:rPr>
                            </m:ctrlPr>
                          </m:accPr>
                          <m:e>
                            <m:r>
                              <a:rPr lang="en-US" altLang="zh-CN" sz="2800" i="1">
                                <a:latin typeface="Cambria Math" panose="02040503050406030204" charset="0"/>
                                <a:ea typeface="楷体" panose="02010609060101010101" charset="-122"/>
                                <a:cs typeface="Cambria Math" panose="02040503050406030204" charset="0"/>
                              </a:rPr>
                              <m:t>𝐵</m:t>
                            </m:r>
                          </m:e>
                        </m:acc>
                      </m:sup>
                    </m:sSubSup>
                  </m:oMath>
                </a14:m>
                <a:r>
                  <a:rPr lang="zh-CN" altLang="en-US" sz="2800">
                    <a:latin typeface="楷体" panose="02010609060101010101" charset="-122"/>
                    <a:ea typeface="楷体" panose="02010609060101010101" charset="-122"/>
                  </a:rPr>
                  <a:t>。</a:t>
                </a:r>
                <a:endParaRPr lang="zh-CN" altLang="en-US"/>
              </a:p>
            </p:txBody>
          </p:sp>
        </mc:Choice>
        <mc:Fallback xmlns="">
          <p:sp>
            <p:nvSpPr>
              <p:cNvPr id="7" name="文本框 6"/>
              <p:cNvSpPr txBox="1">
                <a:spLocks noRot="1" noChangeAspect="1" noMove="1" noResize="1" noEditPoints="1" noAdjustHandles="1" noChangeArrowheads="1" noChangeShapeType="1" noTextEdit="1"/>
              </p:cNvSpPr>
              <p:nvPr/>
            </p:nvSpPr>
            <p:spPr>
              <a:xfrm>
                <a:off x="685165" y="1652270"/>
                <a:ext cx="11175365" cy="2552700"/>
              </a:xfrm>
              <a:prstGeom prst="rect">
                <a:avLst/>
              </a:prstGeom>
              <a:blipFill rotWithShape="1">
                <a:blip r:embed="rId4"/>
                <a:stretch>
                  <a:fillRect b="-1816"/>
                </a:stretch>
              </a:blipFill>
            </p:spPr>
            <p:txBody>
              <a:bodyPr/>
              <a:lstStyle/>
              <a:p>
                <a:r>
                  <a:rPr lang="zh-CN" altLang="en-US">
                    <a:noFill/>
                  </a:rPr>
                  <a:t> </a:t>
                </a:r>
              </a:p>
            </p:txBody>
          </p:sp>
        </mc:Fallback>
      </mc:AlternateContent>
      <p:sp>
        <p:nvSpPr>
          <p:cNvPr id="8" name="文本框 7"/>
          <p:cNvSpPr txBox="1"/>
          <p:nvPr/>
        </p:nvSpPr>
        <p:spPr>
          <a:xfrm>
            <a:off x="6918960" y="4759325"/>
            <a:ext cx="981075" cy="398780"/>
          </a:xfrm>
          <a:prstGeom prst="rect">
            <a:avLst/>
          </a:prstGeom>
          <a:noFill/>
        </p:spPr>
        <p:txBody>
          <a:bodyPr wrap="square" rtlCol="0">
            <a:spAutoFit/>
          </a:bodyPr>
          <a:lstStyle/>
          <a:p>
            <a:r>
              <a:rPr lang="en-US" altLang="zh-CN" sz="2000" b="1">
                <a:solidFill>
                  <a:srgbClr val="FF0000"/>
                </a:solidFill>
                <a:latin typeface="Times New Roman" panose="02020603050405020304" charset="0"/>
                <a:cs typeface="Times New Roman" panose="02020603050405020304" charset="0"/>
              </a:rPr>
              <a:t>L</a:t>
            </a:r>
          </a:p>
        </p:txBody>
      </p:sp>
    </p:spTree>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6</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480440"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知识图谱的异构性</a:t>
            </a:r>
          </a:p>
        </p:txBody>
      </p:sp>
      <p:sp>
        <p:nvSpPr>
          <p:cNvPr id="3" name="文本框 2"/>
          <p:cNvSpPr txBox="1"/>
          <p:nvPr/>
        </p:nvSpPr>
        <p:spPr>
          <a:xfrm>
            <a:off x="657546" y="1291521"/>
            <a:ext cx="6277509" cy="3476208"/>
          </a:xfrm>
          <a:prstGeom prst="rect">
            <a:avLst/>
          </a:prstGeom>
          <a:noFill/>
        </p:spPr>
        <p:txBody>
          <a:bodyPr wrap="square" rtlCol="0">
            <a:spAutoFit/>
          </a:bodyPr>
          <a:lstStyle/>
          <a:p>
            <a:r>
              <a:rPr lang="zh-CN" altLang="en-US" sz="2400" b="1" dirty="0"/>
              <a:t>从知识图谱应用的角度</a:t>
            </a:r>
            <a:endParaRPr lang="en-US" altLang="zh-CN" sz="2400" b="1" dirty="0"/>
          </a:p>
          <a:p>
            <a:pPr marL="342900" indent="-342900">
              <a:lnSpc>
                <a:spcPct val="150000"/>
              </a:lnSpc>
              <a:spcBef>
                <a:spcPts val="1200"/>
              </a:spcBef>
              <a:buFont typeface="Arial" panose="020B0604020202090204" pitchFamily="34" charset="0"/>
              <a:buChar char="•"/>
            </a:pPr>
            <a:r>
              <a:rPr lang="zh-CN" altLang="en-US" sz="2400" dirty="0"/>
              <a:t>不同领域的系统需要进行交互，但由于不同的系统采用的知识是异构的，它们之间的信息交互便无法正常进行</a:t>
            </a:r>
            <a:endParaRPr lang="en-US" altLang="zh-CN" sz="2400" dirty="0"/>
          </a:p>
          <a:p>
            <a:pPr marL="342900" indent="-342900">
              <a:lnSpc>
                <a:spcPct val="150000"/>
              </a:lnSpc>
              <a:spcBef>
                <a:spcPts val="1200"/>
              </a:spcBef>
              <a:buFont typeface="Arial" panose="020B0604020202090204" pitchFamily="34" charset="0"/>
              <a:buChar char="•"/>
            </a:pPr>
            <a:r>
              <a:rPr lang="zh-CN" altLang="en-US" sz="2400" dirty="0"/>
              <a:t>大量的共指问题会给知识图谱的应用造成负面影响</a:t>
            </a:r>
            <a:endParaRPr lang="en-US" altLang="zh-CN" sz="2400"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741" y="1301526"/>
            <a:ext cx="383997" cy="38399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027" y="1843528"/>
            <a:ext cx="5547973" cy="2677101"/>
          </a:xfrm>
          <a:prstGeom prst="rect">
            <a:avLst/>
          </a:prstGeom>
        </p:spPr>
      </p:pic>
      <p:sp>
        <p:nvSpPr>
          <p:cNvPr id="11" name="文本框 10"/>
          <p:cNvSpPr txBox="1"/>
          <p:nvPr/>
        </p:nvSpPr>
        <p:spPr>
          <a:xfrm>
            <a:off x="252563" y="5458879"/>
            <a:ext cx="11686873" cy="1138773"/>
          </a:xfrm>
          <a:prstGeom prst="rect">
            <a:avLst/>
          </a:prstGeom>
          <a:noFill/>
        </p:spPr>
        <p:txBody>
          <a:bodyPr wrap="square" rtlCol="0">
            <a:spAutoFit/>
          </a:bodyPr>
          <a:lstStyle/>
          <a:p>
            <a:r>
              <a:rPr lang="zh-CN" altLang="en-US" sz="2400" b="1" dirty="0">
                <a:solidFill>
                  <a:srgbClr val="FF0000"/>
                </a:solidFill>
                <a:latin typeface="+mn-ea"/>
              </a:rPr>
              <a:t>结论：知识具有共享性的同时，还需要兼顾自治性和动态性，知识的构建过程和应用场景决定了知识异构是一种自然现象，不能完全消除</a:t>
            </a:r>
            <a:endParaRPr lang="en-US" altLang="zh-CN" sz="2400" b="1" dirty="0">
              <a:solidFill>
                <a:srgbClr val="FF0000"/>
              </a:solidFill>
              <a:latin typeface="+mn-ea"/>
            </a:endParaRPr>
          </a:p>
          <a:p>
            <a:endParaRPr lang="zh-CN" altLang="en-US" dirty="0">
              <a:latin typeface="+mn-ea"/>
            </a:endParaRPr>
          </a:p>
        </p:txBody>
      </p:sp>
      <p:sp>
        <p:nvSpPr>
          <p:cNvPr id="5" name="文本框 4"/>
          <p:cNvSpPr txBox="1"/>
          <p:nvPr/>
        </p:nvSpPr>
        <p:spPr>
          <a:xfrm>
            <a:off x="2928135" y="4748549"/>
            <a:ext cx="184731" cy="369332"/>
          </a:xfrm>
          <a:prstGeom prst="rect">
            <a:avLst/>
          </a:prstGeom>
          <a:noFill/>
        </p:spPr>
        <p:txBody>
          <a:bodyPr wrap="none" rtlCol="0">
            <a:spAutoFit/>
          </a:bodyPr>
          <a:lstStyle/>
          <a:p>
            <a:endParaRPr lang="zh-CN" altLang="en-US" dirty="0"/>
          </a:p>
        </p:txBody>
      </p:sp>
      <p:sp>
        <p:nvSpPr>
          <p:cNvPr id="7" name="文本框 6"/>
          <p:cNvSpPr txBox="1"/>
          <p:nvPr/>
        </p:nvSpPr>
        <p:spPr>
          <a:xfrm>
            <a:off x="647272" y="4674692"/>
            <a:ext cx="8840882" cy="583108"/>
          </a:xfrm>
          <a:prstGeom prst="rect">
            <a:avLst/>
          </a:prstGeom>
          <a:noFill/>
        </p:spPr>
        <p:txBody>
          <a:bodyPr wrap="none" rtlCol="0">
            <a:spAutoFit/>
          </a:bodyPr>
          <a:lstStyle/>
          <a:p>
            <a:pPr marL="342900" indent="-342900">
              <a:lnSpc>
                <a:spcPct val="150000"/>
              </a:lnSpc>
              <a:spcBef>
                <a:spcPts val="1200"/>
              </a:spcBef>
              <a:buFont typeface="Arial" panose="020B0604020202090204" pitchFamily="34" charset="0"/>
              <a:buChar char="•"/>
            </a:pPr>
            <a:r>
              <a:rPr lang="zh-CN" altLang="en-US" sz="2400" dirty="0"/>
              <a:t>同名实例可能指代不同实体，而不同名实例可能指代同一实体</a:t>
            </a: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60</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12" name="文本框 11"/>
          <p:cNvSpPr txBox="1"/>
          <p:nvPr/>
        </p:nvSpPr>
        <p:spPr>
          <a:xfrm>
            <a:off x="705485" y="1201420"/>
            <a:ext cx="8895080" cy="521970"/>
          </a:xfrm>
          <a:prstGeom prst="rect">
            <a:avLst/>
          </a:prstGeom>
          <a:noFill/>
        </p:spPr>
        <p:txBody>
          <a:bodyPr wrap="none" rtlCol="0" anchor="t">
            <a:spAutoFit/>
          </a:bodyPr>
          <a:lstStyle/>
          <a:p>
            <a:pPr algn="l" fontAlgn="auto"/>
            <a:r>
              <a:rPr lang="zh-CN" altLang="en-US" sz="2800">
                <a:latin typeface="楷体" panose="02010609060101010101" charset="-122"/>
                <a:ea typeface="楷体" panose="02010609060101010101" charset="-122"/>
                <a:sym typeface="+mn-ea"/>
              </a:rPr>
              <a:t>综上所诉，4种联合概率分布都可以利用如下公式求得。</a:t>
            </a:r>
            <a:endParaRPr lang="zh-CN" altLang="en-US">
              <a:latin typeface="楷体" panose="02010609060101010101" charset="-122"/>
              <a:ea typeface="楷体" panose="02010609060101010101" charset="-122"/>
              <a:sym typeface="+mn-ea"/>
            </a:endParaRPr>
          </a:p>
        </p:txBody>
      </p:sp>
      <p:grpSp>
        <p:nvGrpSpPr>
          <p:cNvPr id="15" name="组合 14"/>
          <p:cNvGrpSpPr/>
          <p:nvPr/>
        </p:nvGrpSpPr>
        <p:grpSpPr>
          <a:xfrm>
            <a:off x="705485" y="2189480"/>
            <a:ext cx="3931285" cy="3206750"/>
            <a:chOff x="1111" y="4028"/>
            <a:chExt cx="6191" cy="5050"/>
          </a:xfrm>
        </p:grpSpPr>
        <mc:AlternateContent xmlns:mc="http://schemas.openxmlformats.org/markup-compatibility/2006" xmlns:a14="http://schemas.microsoft.com/office/drawing/2010/main">
          <mc:Choice Requires="a14">
            <p:sp>
              <p:nvSpPr>
                <p:cNvPr id="7" name="文本框 6"/>
                <p:cNvSpPr txBox="1"/>
                <p:nvPr/>
              </p:nvSpPr>
              <p:spPr>
                <a:xfrm>
                  <a:off x="1111" y="4028"/>
                  <a:ext cx="6191" cy="1247"/>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charset="0"/>
                            <a:cs typeface="Cambria Math" panose="02040503050406030204" charset="0"/>
                          </a:rPr>
                          <m:t>𝑷</m:t>
                        </m:r>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𝑨</m:t>
                        </m:r>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𝑩</m:t>
                        </m:r>
                        <m:r>
                          <a:rPr lang="en-US" altLang="zh-CN" sz="2000" b="1" i="1">
                            <a:latin typeface="Cambria Math" panose="02040503050406030204" charset="0"/>
                            <a:cs typeface="Cambria Math" panose="02040503050406030204" charset="0"/>
                          </a:rPr>
                          <m:t>) = </m:t>
                        </m:r>
                        <m:f>
                          <m:fPr>
                            <m:ctrlPr>
                              <a:rPr lang="en-US" altLang="zh-CN" sz="2000" b="1" i="1">
                                <a:latin typeface="Cambria Math" panose="02040503050406030204" pitchFamily="18" charset="0"/>
                                <a:cs typeface="Cambria Math" panose="02040503050406030204" charset="0"/>
                              </a:rPr>
                            </m:ctrlPr>
                          </m:fPr>
                          <m:num>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Sup>
                              <m:sSubSupPr>
                                <m:ctrlPr>
                                  <a:rPr lang="en-US" altLang="zh-CN" sz="2000" b="1" i="1">
                                    <a:latin typeface="Cambria Math" panose="02040503050406030204" pitchFamily="18" charset="0"/>
                                    <a:cs typeface="Cambria Math" panose="02040503050406030204" charset="0"/>
                                  </a:rPr>
                                </m:ctrlPr>
                              </m:sSubSup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𝟏</m:t>
                                </m:r>
                              </m:sub>
                              <m:sup>
                                <m:r>
                                  <a:rPr lang="en-US" altLang="zh-CN" sz="2000" b="1" i="1">
                                    <a:latin typeface="Cambria Math" panose="02040503050406030204" charset="0"/>
                                    <a:cs typeface="Cambria Math" panose="02040503050406030204" charset="0"/>
                                  </a:rPr>
                                  <m:t>𝑨</m:t>
                                </m:r>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𝑩</m:t>
                                </m:r>
                              </m:sup>
                            </m:sSubSup>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Sup>
                              <m:sSubSupPr>
                                <m:ctrlPr>
                                  <a:rPr lang="en-US" altLang="zh-CN" sz="2000" b="1" i="1">
                                    <a:latin typeface="Cambria Math" panose="02040503050406030204" pitchFamily="18" charset="0"/>
                                    <a:cs typeface="Cambria Math" panose="02040503050406030204" charset="0"/>
                                  </a:rPr>
                                </m:ctrlPr>
                              </m:sSubSup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𝟐</m:t>
                                </m:r>
                              </m:sub>
                              <m:sup>
                                <m:r>
                                  <a:rPr lang="en-US" altLang="zh-CN" sz="2000" b="1" i="1">
                                    <a:latin typeface="Cambria Math" panose="02040503050406030204" charset="0"/>
                                    <a:cs typeface="Cambria Math" panose="02040503050406030204" charset="0"/>
                                  </a:rPr>
                                  <m:t>𝑨</m:t>
                                </m:r>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𝑩</m:t>
                                </m:r>
                              </m:sup>
                            </m:sSubSup>
                            <m:r>
                              <a:rPr lang="en-US" altLang="zh-CN" sz="2000" b="1" i="1">
                                <a:latin typeface="Cambria Math" panose="02040503050406030204" charset="0"/>
                                <a:cs typeface="Cambria Math" panose="02040503050406030204" charset="0"/>
                              </a:rPr>
                              <m:t>)</m:t>
                            </m:r>
                          </m:num>
                          <m:den>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oMath>
                    </m:oMathPara>
                  </a14:m>
                  <a:endParaRPr lang="en-US" altLang="zh-CN" sz="2000" b="1" i="1">
                    <a:latin typeface="Cambria Math" panose="02040503050406030204" charset="0"/>
                    <a:cs typeface="Cambria Math" panose="02040503050406030204"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111" y="4028"/>
                  <a:ext cx="6191" cy="1247"/>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112" y="5259"/>
                  <a:ext cx="6190" cy="1284"/>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charset="0"/>
                            <a:cs typeface="Cambria Math" panose="02040503050406030204" charset="0"/>
                          </a:rPr>
                          <m:t>𝑷</m:t>
                        </m:r>
                        <m:r>
                          <a:rPr lang="en-US" altLang="zh-CN" sz="2000" b="1" i="1">
                            <a:latin typeface="Cambria Math" panose="02040503050406030204" charset="0"/>
                            <a:cs typeface="Cambria Math" panose="02040503050406030204" charset="0"/>
                          </a:rPr>
                          <m:t>(</m:t>
                        </m:r>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𝑨</m:t>
                            </m:r>
                          </m:e>
                        </m:acc>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𝑩</m:t>
                        </m:r>
                        <m:r>
                          <a:rPr lang="en-US" altLang="zh-CN" sz="2000" b="1" i="1">
                            <a:latin typeface="Cambria Math" panose="02040503050406030204" charset="0"/>
                            <a:cs typeface="Cambria Math" panose="02040503050406030204" charset="0"/>
                          </a:rPr>
                          <m:t>) = </m:t>
                        </m:r>
                        <m:f>
                          <m:fPr>
                            <m:ctrlPr>
                              <a:rPr lang="en-US" altLang="zh-CN" sz="2000" b="1" i="1">
                                <a:latin typeface="Cambria Math" panose="02040503050406030204" pitchFamily="18" charset="0"/>
                                <a:cs typeface="Cambria Math" panose="02040503050406030204" charset="0"/>
                              </a:rPr>
                            </m:ctrlPr>
                          </m:fPr>
                          <m:num>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Sup>
                              <m:sSubSupPr>
                                <m:ctrlPr>
                                  <a:rPr lang="en-US" altLang="zh-CN" sz="2000" b="1" i="1">
                                    <a:latin typeface="Cambria Math" panose="02040503050406030204" pitchFamily="18" charset="0"/>
                                    <a:cs typeface="Cambria Math" panose="02040503050406030204" charset="0"/>
                                  </a:rPr>
                                </m:ctrlPr>
                              </m:sSubSup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𝟏</m:t>
                                </m:r>
                              </m:sub>
                              <m:sup>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𝑨</m:t>
                                    </m:r>
                                  </m:e>
                                </m:acc>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𝑩</m:t>
                                </m:r>
                              </m:sup>
                            </m:sSubSup>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Sup>
                              <m:sSubSupPr>
                                <m:ctrlPr>
                                  <a:rPr lang="en-US" altLang="zh-CN" sz="2000" b="1" i="1">
                                    <a:latin typeface="Cambria Math" panose="02040503050406030204" pitchFamily="18" charset="0"/>
                                    <a:cs typeface="Cambria Math" panose="02040503050406030204" charset="0"/>
                                  </a:rPr>
                                </m:ctrlPr>
                              </m:sSubSup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𝟐</m:t>
                                </m:r>
                              </m:sub>
                              <m:sup>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𝑨</m:t>
                                    </m:r>
                                  </m:e>
                                </m:acc>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𝑩</m:t>
                                </m:r>
                              </m:sup>
                            </m:sSubSup>
                            <m:r>
                              <a:rPr lang="en-US" altLang="zh-CN" sz="2000" b="1" i="1">
                                <a:latin typeface="Cambria Math" panose="02040503050406030204" charset="0"/>
                                <a:cs typeface="Cambria Math" panose="02040503050406030204" charset="0"/>
                              </a:rPr>
                              <m:t>)</m:t>
                            </m:r>
                          </m:num>
                          <m:den>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oMath>
                    </m:oMathPara>
                  </a14:m>
                  <a:endParaRPr lang="en-US" altLang="zh-CN" sz="2000" b="1" i="1">
                    <a:latin typeface="Cambria Math" panose="02040503050406030204" charset="0"/>
                    <a:cs typeface="Cambria Math" panose="02040503050406030204"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112" y="5259"/>
                  <a:ext cx="6190" cy="1284"/>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112" y="6527"/>
                  <a:ext cx="6190" cy="1283"/>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charset="0"/>
                            <a:cs typeface="Cambria Math" panose="02040503050406030204" charset="0"/>
                          </a:rPr>
                          <m:t>𝑷</m:t>
                        </m:r>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𝑨</m:t>
                        </m:r>
                        <m:r>
                          <a:rPr lang="en-US" altLang="zh-CN" sz="2000" b="1" i="1">
                            <a:latin typeface="Cambria Math" panose="02040503050406030204" charset="0"/>
                            <a:cs typeface="Cambria Math" panose="02040503050406030204" charset="0"/>
                          </a:rPr>
                          <m:t>,</m:t>
                        </m:r>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𝑩</m:t>
                            </m:r>
                          </m:e>
                        </m:acc>
                        <m:r>
                          <a:rPr lang="en-US" altLang="zh-CN" sz="2000" b="1" i="1">
                            <a:latin typeface="Cambria Math" panose="02040503050406030204" charset="0"/>
                            <a:cs typeface="Cambria Math" panose="02040503050406030204" charset="0"/>
                          </a:rPr>
                          <m:t>) = </m:t>
                        </m:r>
                        <m:f>
                          <m:fPr>
                            <m:ctrlPr>
                              <a:rPr lang="en-US" altLang="zh-CN" sz="2000" b="1" i="1">
                                <a:latin typeface="Cambria Math" panose="02040503050406030204" pitchFamily="18" charset="0"/>
                                <a:cs typeface="Cambria Math" panose="02040503050406030204" charset="0"/>
                              </a:rPr>
                            </m:ctrlPr>
                          </m:fPr>
                          <m:num>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Sup>
                              <m:sSubSupPr>
                                <m:ctrlPr>
                                  <a:rPr lang="en-US" altLang="zh-CN" sz="2000" b="1" i="1">
                                    <a:latin typeface="Cambria Math" panose="02040503050406030204" pitchFamily="18" charset="0"/>
                                    <a:cs typeface="Cambria Math" panose="02040503050406030204" charset="0"/>
                                  </a:rPr>
                                </m:ctrlPr>
                              </m:sSubSup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𝟏</m:t>
                                </m:r>
                              </m:sub>
                              <m:sup>
                                <m:r>
                                  <a:rPr lang="en-US" altLang="zh-CN" sz="2000" b="1" i="1">
                                    <a:latin typeface="Cambria Math" panose="02040503050406030204" charset="0"/>
                                    <a:cs typeface="Cambria Math" panose="02040503050406030204" charset="0"/>
                                  </a:rPr>
                                  <m:t>𝑨</m:t>
                                </m:r>
                                <m:r>
                                  <a:rPr lang="en-US" altLang="zh-CN" sz="2000" b="1" i="1">
                                    <a:latin typeface="Cambria Math" panose="02040503050406030204" charset="0"/>
                                    <a:cs typeface="Cambria Math" panose="02040503050406030204" charset="0"/>
                                  </a:rPr>
                                  <m:t>,</m:t>
                                </m:r>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𝑩</m:t>
                                    </m:r>
                                  </m:e>
                                </m:acc>
                              </m:sup>
                            </m:sSubSup>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Sup>
                              <m:sSubSupPr>
                                <m:ctrlPr>
                                  <a:rPr lang="en-US" altLang="zh-CN" sz="2000" b="1" i="1">
                                    <a:latin typeface="Cambria Math" panose="02040503050406030204" pitchFamily="18" charset="0"/>
                                    <a:cs typeface="Cambria Math" panose="02040503050406030204" charset="0"/>
                                  </a:rPr>
                                </m:ctrlPr>
                              </m:sSubSup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𝟐</m:t>
                                </m:r>
                              </m:sub>
                              <m:sup>
                                <m:r>
                                  <a:rPr lang="en-US" altLang="zh-CN" sz="2000" b="1" i="1">
                                    <a:latin typeface="Cambria Math" panose="02040503050406030204" charset="0"/>
                                    <a:cs typeface="Cambria Math" panose="02040503050406030204" charset="0"/>
                                  </a:rPr>
                                  <m:t>𝑨</m:t>
                                </m:r>
                                <m:r>
                                  <a:rPr lang="en-US" altLang="zh-CN" sz="2000" b="1" i="1">
                                    <a:latin typeface="Cambria Math" panose="02040503050406030204" charset="0"/>
                                    <a:cs typeface="Cambria Math" panose="02040503050406030204" charset="0"/>
                                  </a:rPr>
                                  <m:t>,</m:t>
                                </m:r>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𝑩</m:t>
                                    </m:r>
                                  </m:e>
                                </m:acc>
                              </m:sup>
                            </m:sSubSup>
                            <m:r>
                              <a:rPr lang="en-US" altLang="zh-CN" sz="2000" b="1" i="1">
                                <a:latin typeface="Cambria Math" panose="02040503050406030204" charset="0"/>
                                <a:cs typeface="Cambria Math" panose="02040503050406030204" charset="0"/>
                              </a:rPr>
                              <m:t>)</m:t>
                            </m:r>
                          </m:num>
                          <m:den>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oMath>
                    </m:oMathPara>
                  </a14:m>
                  <a:endParaRPr lang="en-US" altLang="zh-CN" sz="2000" b="1" i="1">
                    <a:latin typeface="Cambria Math" panose="02040503050406030204" charset="0"/>
                    <a:cs typeface="Cambria Math" panose="02040503050406030204"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112" y="6527"/>
                  <a:ext cx="6190" cy="1283"/>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111" y="7794"/>
                  <a:ext cx="6191" cy="1284"/>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charset="0"/>
                            <a:cs typeface="Cambria Math" panose="02040503050406030204" charset="0"/>
                          </a:rPr>
                          <m:t>𝑷</m:t>
                        </m:r>
                        <m:r>
                          <a:rPr lang="en-US" altLang="zh-CN" sz="2000" b="1" i="1">
                            <a:latin typeface="Cambria Math" panose="02040503050406030204" charset="0"/>
                            <a:cs typeface="Cambria Math" panose="02040503050406030204" charset="0"/>
                          </a:rPr>
                          <m:t>(</m:t>
                        </m:r>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𝑨</m:t>
                            </m:r>
                          </m:e>
                        </m:acc>
                        <m:r>
                          <a:rPr lang="en-US" altLang="zh-CN" sz="2000" b="1" i="1">
                            <a:latin typeface="Cambria Math" panose="02040503050406030204" charset="0"/>
                            <a:cs typeface="Cambria Math" panose="02040503050406030204" charset="0"/>
                          </a:rPr>
                          <m:t>,</m:t>
                        </m:r>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𝑩</m:t>
                            </m:r>
                          </m:e>
                        </m:acc>
                        <m:r>
                          <a:rPr lang="en-US" altLang="zh-CN" sz="2000" b="1" i="1">
                            <a:latin typeface="Cambria Math" panose="02040503050406030204" charset="0"/>
                            <a:cs typeface="Cambria Math" panose="02040503050406030204" charset="0"/>
                          </a:rPr>
                          <m:t>) = </m:t>
                        </m:r>
                        <m:f>
                          <m:fPr>
                            <m:ctrlPr>
                              <a:rPr lang="en-US" altLang="zh-CN" sz="2000" b="1" i="1">
                                <a:latin typeface="Cambria Math" panose="02040503050406030204" pitchFamily="18" charset="0"/>
                                <a:cs typeface="Cambria Math" panose="02040503050406030204" charset="0"/>
                              </a:rPr>
                            </m:ctrlPr>
                          </m:fPr>
                          <m:num>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Sup>
                              <m:sSubSupPr>
                                <m:ctrlPr>
                                  <a:rPr lang="en-US" altLang="zh-CN" sz="2000" b="1" i="1">
                                    <a:latin typeface="Cambria Math" panose="02040503050406030204" pitchFamily="18" charset="0"/>
                                    <a:cs typeface="Cambria Math" panose="02040503050406030204" charset="0"/>
                                  </a:rPr>
                                </m:ctrlPr>
                              </m:sSubSup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𝟏</m:t>
                                </m:r>
                              </m:sub>
                              <m:sup>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𝑨</m:t>
                                    </m:r>
                                  </m:e>
                                </m:acc>
                                <m:r>
                                  <a:rPr lang="en-US" altLang="zh-CN" sz="2000" b="1" i="1">
                                    <a:latin typeface="Cambria Math" panose="02040503050406030204" charset="0"/>
                                    <a:cs typeface="Cambria Math" panose="02040503050406030204" charset="0"/>
                                  </a:rPr>
                                  <m:t>,</m:t>
                                </m:r>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𝑩</m:t>
                                    </m:r>
                                  </m:e>
                                </m:acc>
                              </m:sup>
                            </m:sSubSup>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Sup>
                              <m:sSubSupPr>
                                <m:ctrlPr>
                                  <a:rPr lang="en-US" altLang="zh-CN" sz="2000" b="1" i="1">
                                    <a:latin typeface="Cambria Math" panose="02040503050406030204" pitchFamily="18" charset="0"/>
                                    <a:cs typeface="Cambria Math" panose="02040503050406030204" charset="0"/>
                                  </a:rPr>
                                </m:ctrlPr>
                              </m:sSubSup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𝟐</m:t>
                                </m:r>
                              </m:sub>
                              <m:sup>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𝑨</m:t>
                                    </m:r>
                                  </m:e>
                                </m:acc>
                                <m:r>
                                  <a:rPr lang="en-US" altLang="zh-CN" sz="2000" b="1" i="1">
                                    <a:latin typeface="Cambria Math" panose="02040503050406030204" charset="0"/>
                                    <a:cs typeface="Cambria Math" panose="02040503050406030204" charset="0"/>
                                  </a:rPr>
                                  <m:t>,</m:t>
                                </m:r>
                                <m:acc>
                                  <m:accPr>
                                    <m:chr m:val="̅"/>
                                    <m:ctrlPr>
                                      <a:rPr lang="en-US" altLang="zh-CN" sz="2000" b="1" i="1">
                                        <a:latin typeface="Cambria Math" panose="02040503050406030204" pitchFamily="18" charset="0"/>
                                        <a:cs typeface="Cambria Math" panose="02040503050406030204" charset="0"/>
                                      </a:rPr>
                                    </m:ctrlPr>
                                  </m:accPr>
                                  <m:e>
                                    <m:r>
                                      <a:rPr lang="en-US" altLang="zh-CN" sz="2000" b="1" i="1">
                                        <a:latin typeface="Cambria Math" panose="02040503050406030204" charset="0"/>
                                        <a:cs typeface="Cambria Math" panose="02040503050406030204" charset="0"/>
                                      </a:rPr>
                                      <m:t>𝑩</m:t>
                                    </m:r>
                                  </m:e>
                                </m:acc>
                              </m:sup>
                            </m:sSubSup>
                            <m:r>
                              <a:rPr lang="en-US" altLang="zh-CN" sz="2000" b="1" i="1">
                                <a:latin typeface="Cambria Math" panose="02040503050406030204" charset="0"/>
                                <a:cs typeface="Cambria Math" panose="02040503050406030204" charset="0"/>
                              </a:rPr>
                              <m:t>)</m:t>
                            </m:r>
                          </m:num>
                          <m:den>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oMath>
                    </m:oMathPara>
                  </a14:m>
                  <a:endParaRPr lang="en-US" altLang="zh-CN" sz="2000" b="1" i="1">
                    <a:latin typeface="Cambria Math" panose="02040503050406030204" charset="0"/>
                    <a:cs typeface="Cambria Math" panose="02040503050406030204"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111" y="7794"/>
                  <a:ext cx="6191" cy="1284"/>
                </a:xfrm>
                <a:prstGeom prst="rect">
                  <a:avLst/>
                </a:prstGeom>
                <a:blipFill rotWithShape="1">
                  <a:blip r:embed="rId6"/>
                </a:blipFill>
              </p:spPr>
              <p:txBody>
                <a:bodyPr/>
                <a:lstStyle/>
                <a:p>
                  <a:r>
                    <a:rPr lang="zh-CN" altLang="en-US">
                      <a:noFill/>
                    </a:rPr>
                    <a:t> </a:t>
                  </a:r>
                </a:p>
              </p:txBody>
            </p:sp>
          </mc:Fallback>
        </mc:AlternateContent>
      </p:grpSp>
      <p:grpSp>
        <p:nvGrpSpPr>
          <p:cNvPr id="17" name="组合 16"/>
          <p:cNvGrpSpPr/>
          <p:nvPr/>
        </p:nvGrpSpPr>
        <p:grpSpPr>
          <a:xfrm>
            <a:off x="4820285" y="2204720"/>
            <a:ext cx="5923280" cy="3125470"/>
            <a:chOff x="7591" y="3472"/>
            <a:chExt cx="9328" cy="4922"/>
          </a:xfrm>
        </p:grpSpPr>
        <p:pic>
          <p:nvPicPr>
            <p:cNvPr id="10" name="图片 9"/>
            <p:cNvPicPr>
              <a:picLocks noChangeAspect="1"/>
            </p:cNvPicPr>
            <p:nvPr>
              <p:custDataLst>
                <p:tags r:id="rId1"/>
              </p:custDataLst>
            </p:nvPr>
          </p:nvPicPr>
          <p:blipFill>
            <a:blip r:embed="rId7"/>
            <a:srcRect b="49023"/>
            <a:stretch>
              <a:fillRect/>
            </a:stretch>
          </p:blipFill>
          <p:spPr>
            <a:xfrm>
              <a:off x="7591" y="3472"/>
              <a:ext cx="9328" cy="4923"/>
            </a:xfrm>
            <a:prstGeom prst="rect">
              <a:avLst/>
            </a:prstGeom>
          </p:spPr>
        </p:pic>
        <p:sp>
          <p:nvSpPr>
            <p:cNvPr id="16" name="矩形 15"/>
            <p:cNvSpPr/>
            <p:nvPr/>
          </p:nvSpPr>
          <p:spPr>
            <a:xfrm>
              <a:off x="15119" y="4643"/>
              <a:ext cx="1800" cy="916"/>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gr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61</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多策略学习</a:t>
            </a:r>
          </a:p>
        </p:txBody>
      </p:sp>
      <p:sp>
        <p:nvSpPr>
          <p:cNvPr id="6" name="文本框 5"/>
          <p:cNvSpPr txBox="1"/>
          <p:nvPr/>
        </p:nvSpPr>
        <p:spPr>
          <a:xfrm>
            <a:off x="685165" y="1575435"/>
            <a:ext cx="10553065" cy="3538220"/>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训练实例分类器</a:t>
            </a:r>
            <a:r>
              <a:rPr lang="en-US" altLang="zh-CN" sz="2800">
                <a:latin typeface="楷体" panose="02010609060101010101" charset="-122"/>
                <a:ea typeface="楷体" panose="02010609060101010101" charset="-122"/>
              </a:rPr>
              <a:t> </a:t>
            </a:r>
            <a:r>
              <a:rPr lang="en-US" altLang="zh-CN" sz="2800">
                <a:latin typeface="Times New Roman" panose="02020603050405020304" charset="0"/>
                <a:ea typeface="楷体" panose="02010609060101010101" charset="-122"/>
                <a:cs typeface="Times New Roman" panose="02020603050405020304" charset="0"/>
              </a:rPr>
              <a:t>L </a:t>
            </a:r>
            <a:r>
              <a:rPr lang="zh-CN" altLang="en-US" sz="2800">
                <a:latin typeface="楷体" panose="02010609060101010101" charset="-122"/>
                <a:ea typeface="楷体" panose="02010609060101010101" charset="-122"/>
              </a:rPr>
              <a:t>的过程可根据不同类型的信息。为了在学习过程中充分考虑信息类型，提高分类的精度，GLUE采用</a:t>
            </a:r>
            <a:r>
              <a:rPr lang="zh-CN" altLang="en-US" sz="2800">
                <a:solidFill>
                  <a:srgbClr val="FF0000"/>
                </a:solidFill>
                <a:latin typeface="楷体" panose="02010609060101010101" charset="-122"/>
                <a:ea typeface="楷体" panose="02010609060101010101" charset="-122"/>
              </a:rPr>
              <a:t>多策略</a:t>
            </a:r>
            <a:r>
              <a:rPr lang="zh-CN" altLang="en-US" sz="2800">
                <a:latin typeface="楷体" panose="02010609060101010101" charset="-122"/>
                <a:ea typeface="楷体" panose="02010609060101010101" charset="-122"/>
              </a:rPr>
              <a:t>的学习方法。</a:t>
            </a: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每种学习器利用来自实例数据中某种类型的信息进行分类学习训练。训练完成后，当使用这些基本学习器进行实例分类时，借助</a:t>
            </a:r>
            <a:r>
              <a:rPr lang="zh-CN" altLang="en-US" sz="2800">
                <a:solidFill>
                  <a:srgbClr val="FF0000"/>
                </a:solidFill>
                <a:latin typeface="楷体" panose="02010609060101010101" charset="-122"/>
                <a:ea typeface="楷体" panose="02010609060101010101" charset="-122"/>
              </a:rPr>
              <a:t>一个元学习器合并各个学习器</a:t>
            </a:r>
            <a:r>
              <a:rPr lang="zh-CN" altLang="en-US" sz="2800">
                <a:latin typeface="楷体" panose="02010609060101010101" charset="-122"/>
                <a:ea typeface="楷体" panose="02010609060101010101" charset="-122"/>
              </a:rPr>
              <a:t>的预测结果。</a:t>
            </a:r>
          </a:p>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与采用单个学习器的方法相比，多策略的学习方法能得到</a:t>
            </a:r>
            <a:r>
              <a:rPr lang="zh-CN" altLang="en-US" sz="2800">
                <a:solidFill>
                  <a:srgbClr val="FF0000"/>
                </a:solidFill>
                <a:latin typeface="楷体" panose="02010609060101010101" charset="-122"/>
                <a:ea typeface="楷体" panose="02010609060101010101" charset="-122"/>
              </a:rPr>
              <a:t>较高的分类准确率</a:t>
            </a:r>
            <a:r>
              <a:rPr lang="zh-CN" altLang="en-US" sz="2800">
                <a:latin typeface="楷体" panose="02010609060101010101" charset="-122"/>
                <a:ea typeface="楷体" panose="02010609060101010101" charset="-122"/>
              </a:rPr>
              <a:t>，并可以得到</a:t>
            </a:r>
            <a:r>
              <a:rPr lang="zh-CN" altLang="en-US" sz="2800">
                <a:solidFill>
                  <a:srgbClr val="FF0000"/>
                </a:solidFill>
                <a:latin typeface="楷体" panose="02010609060101010101" charset="-122"/>
                <a:ea typeface="楷体" panose="02010609060101010101" charset="-122"/>
              </a:rPr>
              <a:t>较好的联合分布近似值</a:t>
            </a:r>
            <a:r>
              <a:rPr lang="zh-CN" altLang="en-US" sz="2800">
                <a:latin typeface="楷体" panose="02010609060101010101" charset="-122"/>
                <a:ea typeface="楷体" panose="02010609060101010101" charset="-122"/>
              </a:rPr>
              <a:t>。</a:t>
            </a:r>
            <a:endParaRPr lang="en-US" altLang="zh-CN" sz="2800">
              <a:latin typeface="楷体" panose="02010609060101010101" charset="-122"/>
              <a:ea typeface="楷体" panose="02010609060101010101" charset="-122"/>
            </a:endParaRPr>
          </a:p>
        </p:txBody>
      </p:sp>
      <p:sp>
        <p:nvSpPr>
          <p:cNvPr id="7" name="文本框 6"/>
          <p:cNvSpPr txBox="1"/>
          <p:nvPr/>
        </p:nvSpPr>
        <p:spPr>
          <a:xfrm>
            <a:off x="704850" y="5231130"/>
            <a:ext cx="10533380" cy="1076325"/>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3200" b="1">
                <a:latin typeface="楷体" panose="02010609060101010101" charset="-122"/>
                <a:ea typeface="楷体" panose="02010609060101010101" charset="-122"/>
              </a:rPr>
              <a:t>目前GLUE系统中有</a:t>
            </a:r>
            <a:r>
              <a:rPr lang="zh-CN" altLang="en-US" sz="3200" b="1">
                <a:solidFill>
                  <a:srgbClr val="FF0000"/>
                </a:solidFill>
                <a:latin typeface="楷体" panose="02010609060101010101" charset="-122"/>
                <a:ea typeface="楷体" panose="02010609060101010101" charset="-122"/>
              </a:rPr>
              <a:t>2个基本分类学习器</a:t>
            </a:r>
            <a:r>
              <a:rPr lang="zh-CN" altLang="en-US" sz="3200" b="1">
                <a:latin typeface="楷体" panose="02010609060101010101" charset="-122"/>
                <a:ea typeface="楷体" panose="02010609060101010101" charset="-122"/>
              </a:rPr>
              <a:t>（内容学习器和名字学习器）和</a:t>
            </a:r>
            <a:r>
              <a:rPr lang="en-US" altLang="zh-CN" sz="3200" b="1">
                <a:latin typeface="楷体" panose="02010609060101010101" charset="-122"/>
                <a:ea typeface="楷体" panose="02010609060101010101" charset="-122"/>
              </a:rPr>
              <a:t> </a:t>
            </a:r>
            <a:r>
              <a:rPr lang="zh-CN" altLang="en-US" sz="3200" b="1">
                <a:solidFill>
                  <a:srgbClr val="FF0000"/>
                </a:solidFill>
                <a:latin typeface="楷体" panose="02010609060101010101" charset="-122"/>
                <a:ea typeface="楷体" panose="02010609060101010101" charset="-122"/>
              </a:rPr>
              <a:t>1个元学习器</a:t>
            </a:r>
          </a:p>
        </p:txBody>
      </p:sp>
    </p:spTree>
  </p:cSld>
  <p:clrMapOvr>
    <a:masterClrMapping/>
  </p:clrMapOvr>
  <p:transition spd="med">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62</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多策略学习</a:t>
            </a:r>
          </a:p>
        </p:txBody>
      </p:sp>
      <p:sp>
        <p:nvSpPr>
          <p:cNvPr id="2" name="文本框 1"/>
          <p:cNvSpPr txBox="1"/>
          <p:nvPr/>
        </p:nvSpPr>
        <p:spPr>
          <a:xfrm>
            <a:off x="660400" y="1828800"/>
            <a:ext cx="10483850" cy="521970"/>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b="1">
                <a:latin typeface="楷体" panose="02010609060101010101" charset="-122"/>
                <a:ea typeface="楷体" panose="02010609060101010101" charset="-122"/>
              </a:rPr>
              <a:t>内容学习器：利用实例文本内容中的</a:t>
            </a:r>
            <a:r>
              <a:rPr lang="zh-CN" altLang="en-US" sz="2800" b="1">
                <a:solidFill>
                  <a:srgbClr val="FF0000"/>
                </a:solidFill>
                <a:latin typeface="楷体" panose="02010609060101010101" charset="-122"/>
                <a:ea typeface="楷体" panose="02010609060101010101" charset="-122"/>
              </a:rPr>
              <a:t>词频</a:t>
            </a:r>
            <a:r>
              <a:rPr lang="zh-CN" altLang="en-US" sz="2800" b="1">
                <a:latin typeface="楷体" panose="02010609060101010101" charset="-122"/>
                <a:ea typeface="楷体" panose="02010609060101010101" charset="-122"/>
              </a:rPr>
              <a:t>来进行分类预测</a:t>
            </a:r>
          </a:p>
        </p:txBody>
      </p:sp>
      <p:sp>
        <p:nvSpPr>
          <p:cNvPr id="8" name="文本框 7"/>
          <p:cNvSpPr txBox="1"/>
          <p:nvPr/>
        </p:nvSpPr>
        <p:spPr>
          <a:xfrm>
            <a:off x="705485" y="2350770"/>
            <a:ext cx="10438765" cy="953135"/>
          </a:xfrm>
          <a:prstGeom prst="rect">
            <a:avLst/>
          </a:prstGeom>
          <a:noFill/>
        </p:spPr>
        <p:txBody>
          <a:bodyPr wrap="square" rtlCol="0" anchor="t">
            <a:spAutoFit/>
          </a:bodyPr>
          <a:lstStyle/>
          <a:p>
            <a:r>
              <a:rPr lang="en-US" altLang="zh-CN" sz="2800">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内容学习器采用</a:t>
            </a:r>
            <a:r>
              <a:rPr lang="zh-CN" altLang="en-US" sz="2800">
                <a:solidFill>
                  <a:srgbClr val="FF0000"/>
                </a:solidFill>
                <a:latin typeface="楷体" panose="02010609060101010101" charset="-122"/>
                <a:ea typeface="楷体" panose="02010609060101010101" charset="-122"/>
              </a:rPr>
              <a:t>贝叶斯学习技术</a:t>
            </a:r>
            <a:r>
              <a:rPr lang="zh-CN" altLang="en-US" sz="2800">
                <a:latin typeface="楷体" panose="02010609060101010101" charset="-122"/>
                <a:ea typeface="楷体" panose="02010609060101010101" charset="-122"/>
              </a:rPr>
              <a:t>，其目的是计算输入的一个实例（用它的内容d表示）属于概念A的概率，</a:t>
            </a:r>
            <a:r>
              <a:rPr lang="zh-CN" altLang="en-US" sz="2800">
                <a:solidFill>
                  <a:srgbClr val="FF0000"/>
                </a:solidFill>
                <a:latin typeface="楷体" panose="02010609060101010101" charset="-122"/>
                <a:ea typeface="楷体" panose="02010609060101010101" charset="-122"/>
              </a:rPr>
              <a:t>即P(A|d)</a:t>
            </a:r>
            <a:r>
              <a:rPr lang="zh-CN" altLang="en-US" sz="2800">
                <a:latin typeface="楷体" panose="02010609060101010101" charset="-122"/>
                <a:ea typeface="楷体" panose="02010609060101010101" charset="-122"/>
              </a:rPr>
              <a:t>。</a:t>
            </a:r>
          </a:p>
        </p:txBody>
      </p:sp>
      <mc:AlternateContent xmlns:mc="http://schemas.openxmlformats.org/markup-compatibility/2006" xmlns:a14="http://schemas.microsoft.com/office/drawing/2010/main">
        <mc:Choice Requires="a14">
          <p:sp>
            <p:nvSpPr>
              <p:cNvPr id="9" name="文本框 8"/>
              <p:cNvSpPr txBox="1"/>
              <p:nvPr/>
            </p:nvSpPr>
            <p:spPr>
              <a:xfrm>
                <a:off x="3089846" y="3969639"/>
                <a:ext cx="4321175" cy="11087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𝒅</m:t>
                      </m:r>
                      <m:r>
                        <a:rPr lang="en-US" altLang="zh-CN" sz="3200" b="1" i="1">
                          <a:latin typeface="Cambria Math" panose="02040503050406030204" charset="0"/>
                          <a:cs typeface="Cambria Math" panose="02040503050406030204" charset="0"/>
                        </a:rPr>
                        <m:t>) = </m:t>
                      </m:r>
                      <m:f>
                        <m:fPr>
                          <m:ctrlPr>
                            <a:rPr lang="en-US" altLang="zh-CN" sz="3200" b="1" i="1">
                              <a:latin typeface="Cambria Math" panose="02040503050406030204" pitchFamily="18" charset="0"/>
                              <a:cs typeface="Cambria Math" panose="02040503050406030204" charset="0"/>
                            </a:rPr>
                          </m:ctrlPr>
                        </m:fPr>
                        <m:num>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𝒅</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 </m:t>
                          </m:r>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num>
                        <m:den>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𝒅</m:t>
                          </m:r>
                          <m:r>
                            <a:rPr lang="en-US" altLang="zh-CN" sz="3200" b="1" i="1">
                              <a:latin typeface="Cambria Math" panose="02040503050406030204" charset="0"/>
                              <a:cs typeface="Cambria Math" panose="02040503050406030204" charset="0"/>
                            </a:rPr>
                            <m:t>)</m:t>
                          </m:r>
                        </m:den>
                      </m:f>
                    </m:oMath>
                  </m:oMathPara>
                </a14:m>
                <a:endParaRPr lang="en-US" altLang="zh-CN" sz="3200" b="1" i="1">
                  <a:latin typeface="Cambria Math" panose="02040503050406030204" charset="0"/>
                  <a:cs typeface="Cambria Math" panose="0204050305040603020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089846" y="3969639"/>
                <a:ext cx="4321175" cy="1108710"/>
              </a:xfrm>
              <a:prstGeom prst="rect">
                <a:avLst/>
              </a:prstGeom>
              <a:blipFill rotWithShape="1">
                <a:blip r:embed="rId3"/>
                <a:stretch>
                  <a:fillRect l="-13" t="-23" r="13" b="23"/>
                </a:stretch>
              </a:blipFill>
            </p:spPr>
            <p:txBody>
              <a:bodyPr/>
              <a:lstStyle/>
              <a:p>
                <a:r>
                  <a:rPr lang="zh-CN" altLang="en-US">
                    <a:noFill/>
                  </a:rPr>
                  <a:t> </a:t>
                </a:r>
              </a:p>
            </p:txBody>
          </p:sp>
        </mc:Fallback>
      </mc:AlternateContent>
      <p:grpSp>
        <p:nvGrpSpPr>
          <p:cNvPr id="14" name="组合 13"/>
          <p:cNvGrpSpPr/>
          <p:nvPr/>
        </p:nvGrpSpPr>
        <p:grpSpPr>
          <a:xfrm>
            <a:off x="5822315" y="4581208"/>
            <a:ext cx="4500880" cy="833438"/>
            <a:chOff x="10183" y="7176"/>
            <a:chExt cx="7088" cy="1313"/>
          </a:xfrm>
        </p:grpSpPr>
        <p:grpSp>
          <p:nvGrpSpPr>
            <p:cNvPr id="12" name="组合 11"/>
            <p:cNvGrpSpPr/>
            <p:nvPr/>
          </p:nvGrpSpPr>
          <p:grpSpPr>
            <a:xfrm>
              <a:off x="10183" y="7176"/>
              <a:ext cx="4050" cy="833"/>
              <a:chOff x="10183" y="7212"/>
              <a:chExt cx="4050" cy="833"/>
            </a:xfrm>
          </p:grpSpPr>
          <p:sp>
            <p:nvSpPr>
              <p:cNvPr id="10" name="矩形 9"/>
              <p:cNvSpPr/>
              <p:nvPr/>
            </p:nvSpPr>
            <p:spPr>
              <a:xfrm>
                <a:off x="10183" y="7212"/>
                <a:ext cx="1725" cy="784"/>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cxnSp>
            <p:nvCxnSpPr>
              <p:cNvPr id="11" name="直接箭头连接符 10"/>
              <p:cNvCxnSpPr>
                <a:stCxn id="10" idx="3"/>
              </p:cNvCxnSpPr>
              <p:nvPr/>
            </p:nvCxnSpPr>
            <p:spPr>
              <a:xfrm>
                <a:off x="11908" y="7605"/>
                <a:ext cx="2325" cy="440"/>
              </a:xfrm>
              <a:prstGeom prst="straightConnector1">
                <a:avLst/>
              </a:prstGeom>
              <a:solidFill>
                <a:schemeClr val="accent1"/>
              </a:solidFill>
              <a:ln w="38100" cap="flat" cmpd="sng" algn="ctr">
                <a:solidFill>
                  <a:srgbClr val="FF0000"/>
                </a:solidFill>
                <a:prstDash val="solid"/>
                <a:round/>
                <a:headEnd type="none" w="med" len="med"/>
                <a:tailEnd type="arrow" w="med" len="med"/>
              </a:ln>
            </p:spPr>
          </p:cxnSp>
        </p:grpSp>
        <p:sp>
          <p:nvSpPr>
            <p:cNvPr id="13" name="文本框 12"/>
            <p:cNvSpPr txBox="1"/>
            <p:nvPr/>
          </p:nvSpPr>
          <p:spPr>
            <a:xfrm>
              <a:off x="14233" y="7569"/>
              <a:ext cx="3038" cy="919"/>
            </a:xfrm>
            <a:prstGeom prst="rect">
              <a:avLst/>
            </a:prstGeom>
            <a:noFill/>
          </p:spPr>
          <p:txBody>
            <a:bodyPr wrap="square" rtlCol="0">
              <a:spAutoFit/>
            </a:bodyPr>
            <a:lstStyle/>
            <a:p>
              <a:r>
                <a:rPr lang="zh-CN" altLang="en-US" sz="3200" b="1">
                  <a:latin typeface="楷体" panose="02010609060101010101" charset="-122"/>
                  <a:ea typeface="楷体" panose="02010609060101010101" charset="-122"/>
                </a:rPr>
                <a:t>常量</a:t>
              </a:r>
            </a:p>
          </p:txBody>
        </p:sp>
      </p:grpSp>
      <p:grpSp>
        <p:nvGrpSpPr>
          <p:cNvPr id="21" name="组合 20"/>
          <p:cNvGrpSpPr/>
          <p:nvPr/>
        </p:nvGrpSpPr>
        <p:grpSpPr>
          <a:xfrm>
            <a:off x="6541135" y="3462020"/>
            <a:ext cx="5137785" cy="1075690"/>
            <a:chOff x="10301" y="5452"/>
            <a:chExt cx="8091" cy="1694"/>
          </a:xfrm>
        </p:grpSpPr>
        <p:sp>
          <p:nvSpPr>
            <p:cNvPr id="17" name="矩形 16"/>
            <p:cNvSpPr/>
            <p:nvPr/>
          </p:nvSpPr>
          <p:spPr>
            <a:xfrm>
              <a:off x="10301" y="6278"/>
              <a:ext cx="1520" cy="784"/>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cxnSp>
          <p:nvCxnSpPr>
            <p:cNvPr id="18" name="直接箭头连接符 17"/>
            <p:cNvCxnSpPr>
              <a:stCxn id="17" idx="3"/>
            </p:cNvCxnSpPr>
            <p:nvPr/>
          </p:nvCxnSpPr>
          <p:spPr>
            <a:xfrm flipV="1">
              <a:off x="11821" y="6268"/>
              <a:ext cx="1069" cy="402"/>
            </a:xfrm>
            <a:prstGeom prst="straightConnector1">
              <a:avLst/>
            </a:prstGeom>
            <a:solidFill>
              <a:schemeClr val="accent1"/>
            </a:solidFill>
            <a:ln w="38100" cap="flat" cmpd="sng" algn="ctr">
              <a:solidFill>
                <a:srgbClr val="FF0000"/>
              </a:solidFill>
              <a:prstDash val="solid"/>
              <a:round/>
              <a:headEnd type="none" w="med" len="med"/>
              <a:tailEnd type="arrow" w="med" len="med"/>
            </a:ln>
          </p:spPr>
        </p:cxnSp>
        <p:sp>
          <p:nvSpPr>
            <p:cNvPr id="19" name="文本框 18"/>
            <p:cNvSpPr txBox="1"/>
            <p:nvPr/>
          </p:nvSpPr>
          <p:spPr>
            <a:xfrm>
              <a:off x="12658" y="5452"/>
              <a:ext cx="5735" cy="1695"/>
            </a:xfrm>
            <a:prstGeom prst="rect">
              <a:avLst/>
            </a:prstGeom>
            <a:noFill/>
          </p:spPr>
          <p:txBody>
            <a:bodyPr wrap="square" rtlCol="0">
              <a:spAutoFit/>
            </a:bodyPr>
            <a:lstStyle/>
            <a:p>
              <a:pPr algn="ctr"/>
              <a:r>
                <a:rPr lang="zh-CN" altLang="en-US" sz="3200" b="1">
                  <a:latin typeface="楷体" panose="02010609060101010101" charset="-122"/>
                  <a:ea typeface="楷体" panose="02010609060101010101" charset="-122"/>
                </a:rPr>
                <a:t>属于A的实例占全部训练实例的比例</a:t>
              </a:r>
            </a:p>
          </p:txBody>
        </p:sp>
      </p:grpSp>
      <mc:AlternateContent xmlns:mc="http://schemas.openxmlformats.org/markup-compatibility/2006" xmlns:a14="http://schemas.microsoft.com/office/drawing/2010/main">
        <mc:Choice Requires="a14">
          <p:sp>
            <p:nvSpPr>
              <p:cNvPr id="22" name="文本框 21"/>
              <p:cNvSpPr txBox="1"/>
              <p:nvPr/>
            </p:nvSpPr>
            <p:spPr>
              <a:xfrm>
                <a:off x="3089846" y="5618734"/>
                <a:ext cx="4665345" cy="76835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4400" b="1" i="1">
                          <a:latin typeface="Cambria Math" panose="02040503050406030204" charset="0"/>
                          <a:cs typeface="Cambria Math" panose="02040503050406030204" charset="0"/>
                        </a:rPr>
                        <m:t>𝑷</m:t>
                      </m:r>
                      <m:r>
                        <a:rPr lang="en-US" altLang="zh-CN" sz="4400" b="1" i="1">
                          <a:latin typeface="Cambria Math" panose="02040503050406030204" charset="0"/>
                          <a:cs typeface="Cambria Math" panose="02040503050406030204" charset="0"/>
                        </a:rPr>
                        <m:t>(</m:t>
                      </m:r>
                      <m:r>
                        <a:rPr lang="en-US" altLang="zh-CN" sz="4400" b="1" i="1">
                          <a:latin typeface="Cambria Math" panose="02040503050406030204" charset="0"/>
                          <a:cs typeface="Cambria Math" panose="02040503050406030204" charset="0"/>
                        </a:rPr>
                        <m:t>𝑨</m:t>
                      </m:r>
                      <m:r>
                        <a:rPr lang="en-US" altLang="zh-CN" sz="4400" b="1" i="1">
                          <a:latin typeface="Cambria Math" panose="02040503050406030204" charset="0"/>
                          <a:cs typeface="Cambria Math" panose="02040503050406030204" charset="0"/>
                        </a:rPr>
                        <m:t>|</m:t>
                      </m:r>
                      <m:r>
                        <a:rPr lang="en-US" altLang="zh-CN" sz="4400" b="1" i="1">
                          <a:latin typeface="Cambria Math" panose="02040503050406030204" charset="0"/>
                          <a:cs typeface="Cambria Math" panose="02040503050406030204" charset="0"/>
                        </a:rPr>
                        <m:t>𝒅</m:t>
                      </m:r>
                      <m:r>
                        <a:rPr lang="en-US" altLang="zh-CN" sz="4400" b="1" i="1">
                          <a:latin typeface="Cambria Math" panose="02040503050406030204" charset="0"/>
                          <a:cs typeface="Cambria Math" panose="02040503050406030204" charset="0"/>
                        </a:rPr>
                        <m:t>) = </m:t>
                      </m:r>
                      <m:r>
                        <a:rPr lang="en-US" altLang="zh-CN" sz="4400" b="1" i="1">
                          <a:latin typeface="Cambria Math" panose="02040503050406030204" charset="0"/>
                          <a:cs typeface="Cambria Math" panose="02040503050406030204" charset="0"/>
                        </a:rPr>
                        <m:t>𝑷</m:t>
                      </m:r>
                      <m:r>
                        <a:rPr lang="en-US" altLang="zh-CN" sz="4400" b="1" i="1">
                          <a:latin typeface="Cambria Math" panose="02040503050406030204" charset="0"/>
                          <a:cs typeface="Cambria Math" panose="02040503050406030204" charset="0"/>
                        </a:rPr>
                        <m:t>(</m:t>
                      </m:r>
                      <m:r>
                        <a:rPr lang="en-US" altLang="zh-CN" sz="4400" b="1" i="1">
                          <a:latin typeface="Cambria Math" panose="02040503050406030204" charset="0"/>
                          <a:cs typeface="Cambria Math" panose="02040503050406030204" charset="0"/>
                        </a:rPr>
                        <m:t>𝒅</m:t>
                      </m:r>
                      <m:r>
                        <a:rPr lang="en-US" altLang="zh-CN" sz="4400" b="1" i="1">
                          <a:latin typeface="Cambria Math" panose="02040503050406030204" charset="0"/>
                          <a:cs typeface="Cambria Math" panose="02040503050406030204" charset="0"/>
                        </a:rPr>
                        <m:t>|</m:t>
                      </m:r>
                      <m:r>
                        <a:rPr lang="en-US" altLang="zh-CN" sz="4400" b="1" i="1">
                          <a:latin typeface="Cambria Math" panose="02040503050406030204" charset="0"/>
                          <a:cs typeface="Cambria Math" panose="02040503050406030204" charset="0"/>
                        </a:rPr>
                        <m:t>𝑨</m:t>
                      </m:r>
                      <m:r>
                        <a:rPr lang="en-US" altLang="zh-CN" sz="4400" b="1" i="1">
                          <a:latin typeface="Cambria Math" panose="02040503050406030204" charset="0"/>
                          <a:cs typeface="Cambria Math" panose="02040503050406030204" charset="0"/>
                        </a:rPr>
                        <m:t>)</m:t>
                      </m:r>
                    </m:oMath>
                  </m:oMathPara>
                </a14:m>
                <a:endParaRPr lang="en-US" altLang="zh-CN" sz="4400" b="1" i="1">
                  <a:latin typeface="Cambria Math" panose="02040503050406030204" charset="0"/>
                  <a:cs typeface="Cambria Math" panose="02040503050406030204" charset="0"/>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3089846" y="5618734"/>
                <a:ext cx="4665345" cy="768350"/>
              </a:xfrm>
              <a:prstGeom prst="rect">
                <a:avLst/>
              </a:prstGeom>
              <a:blipFill rotWithShape="1">
                <a:blip r:embed="rId4"/>
                <a:stretch>
                  <a:fillRect l="-12" t="-33" r="12" b="-8231"/>
                </a:stretch>
              </a:blipFill>
            </p:spPr>
            <p:txBody>
              <a:bodyPr/>
              <a:lstStyle/>
              <a:p>
                <a:r>
                  <a:rPr lang="zh-CN" altLang="en-US">
                    <a:noFill/>
                  </a:rPr>
                  <a:t> </a:t>
                </a:r>
              </a:p>
            </p:txBody>
          </p:sp>
        </mc:Fallback>
      </mc:AlternateContent>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000" fill="hold">
                                          <p:stCondLst>
                                            <p:cond delay="0"/>
                                          </p:stCondLst>
                                        </p:cTn>
                                        <p:tgtEl>
                                          <p:spTgt spid="22">
                                            <p:txEl>
                                              <p:pRg st="0" end="0"/>
                                            </p:txEl>
                                          </p:spTgt>
                                        </p:tgtEl>
                                        <p:attrNameLst>
                                          <p:attrName>style.visibility</p:attrName>
                                        </p:attrNameLst>
                                      </p:cBhvr>
                                      <p:to>
                                        <p:strVal val="visible"/>
                                      </p:to>
                                    </p:set>
                                    <p:animEffect transition="in" filter="box(in)">
                                      <p:cBhvr>
                                        <p:cTn id="15"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63</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多策略学习</a:t>
            </a:r>
          </a:p>
        </p:txBody>
      </p:sp>
      <mc:AlternateContent xmlns:mc="http://schemas.openxmlformats.org/markup-compatibility/2006" xmlns:a14="http://schemas.microsoft.com/office/drawing/2010/main">
        <mc:Choice Requires="a14">
          <p:sp>
            <p:nvSpPr>
              <p:cNvPr id="10" name="文本框 9"/>
              <p:cNvSpPr txBox="1"/>
              <p:nvPr/>
            </p:nvSpPr>
            <p:spPr>
              <a:xfrm>
                <a:off x="685165" y="1652270"/>
                <a:ext cx="10590530" cy="1028065"/>
              </a:xfrm>
              <a:prstGeom prst="rect">
                <a:avLst/>
              </a:prstGeom>
              <a:noFill/>
            </p:spPr>
            <p:txBody>
              <a:bodyPr wrap="square" rtlCol="0" anchor="t">
                <a:spAutoFit/>
              </a:bodyPr>
              <a:lstStyle/>
              <a:p>
                <a:pPr algn="l"/>
                <a:r>
                  <a:rPr lang="en-US" altLang="zh-CN" sz="2800">
                    <a:latin typeface="楷体" panose="02010609060101010101" charset="-122"/>
                    <a:ea typeface="楷体" panose="02010609060101010101" charset="-122"/>
                    <a:sym typeface="+mn-ea"/>
                  </a:rPr>
                  <a:t>    </a:t>
                </a:r>
                <a:r>
                  <a:rPr lang="zh-CN" altLang="en-US" sz="2800">
                    <a:latin typeface="楷体" panose="02010609060101010101" charset="-122"/>
                    <a:ea typeface="楷体" panose="02010609060101010101" charset="-122"/>
                    <a:sym typeface="+mn-ea"/>
                  </a:rPr>
                  <a:t>输入实例的内容表示为：d={</a:t>
                </a:r>
                <a14:m>
                  <m:oMath xmlns:m="http://schemas.openxmlformats.org/officeDocument/2006/math">
                    <m:sSub>
                      <m:sSubPr>
                        <m:ctrlPr>
                          <a:rPr lang="zh-CN" altLang="en-US" sz="2800" i="1">
                            <a:latin typeface="Cambria Math" panose="02040503050406030204" pitchFamily="18" charset="0"/>
                            <a:ea typeface="楷体" panose="02010609060101010101" charset="-122"/>
                          </a:rPr>
                        </m:ctrlPr>
                      </m:sSubPr>
                      <m:e>
                        <m:r>
                          <a:rPr lang="zh-CN" altLang="en-US" sz="2800">
                            <a:latin typeface="Cambria Math" panose="02040503050406030204" charset="0"/>
                            <a:ea typeface="楷体" panose="02010609060101010101" charset="-122"/>
                          </a:rPr>
                          <m:t>𝑤</m:t>
                        </m:r>
                      </m:e>
                      <m:sub>
                        <m:r>
                          <a:rPr lang="zh-CN" altLang="en-US" sz="2800">
                            <a:latin typeface="Cambria Math" panose="02040503050406030204" charset="0"/>
                            <a:ea typeface="楷体" panose="02010609060101010101" charset="-122"/>
                          </a:rPr>
                          <m:t>1</m:t>
                        </m:r>
                      </m:sub>
                    </m:sSub>
                  </m:oMath>
                </a14:m>
                <a:r>
                  <a:rPr lang="zh-CN" altLang="en-US" sz="2800">
                    <a:latin typeface="楷体" panose="02010609060101010101" charset="-122"/>
                    <a:ea typeface="楷体" panose="02010609060101010101" charset="-122"/>
                    <a:sym typeface="+mn-ea"/>
                  </a:rPr>
                  <a:t>,…,</a:t>
                </a:r>
                <a14:m>
                  <m:oMath xmlns:m="http://schemas.openxmlformats.org/officeDocument/2006/math">
                    <m:sSub>
                      <m:sSubPr>
                        <m:ctrlPr>
                          <a:rPr lang="zh-CN" altLang="en-US" sz="2800" i="1">
                            <a:latin typeface="Cambria Math" panose="02040503050406030204" pitchFamily="18" charset="0"/>
                            <a:ea typeface="楷体" panose="02010609060101010101" charset="-122"/>
                          </a:rPr>
                        </m:ctrlPr>
                      </m:sSubPr>
                      <m:e>
                        <m:r>
                          <a:rPr lang="zh-CN" altLang="en-US" sz="2800">
                            <a:latin typeface="Cambria Math" panose="02040503050406030204" charset="0"/>
                            <a:ea typeface="楷体" panose="02010609060101010101" charset="-122"/>
                          </a:rPr>
                          <m:t>𝑤</m:t>
                        </m:r>
                      </m:e>
                      <m:sub>
                        <m:r>
                          <a:rPr lang="zh-CN" altLang="en-US" sz="2800">
                            <a:latin typeface="Cambria Math" panose="02040503050406030204" charset="0"/>
                            <a:ea typeface="楷体" panose="02010609060101010101" charset="-122"/>
                          </a:rPr>
                          <m:t>𝑘</m:t>
                        </m:r>
                      </m:sub>
                    </m:sSub>
                  </m:oMath>
                </a14:m>
                <a:r>
                  <a:rPr lang="zh-CN" altLang="en-US" sz="2800">
                    <a:latin typeface="楷体" panose="02010609060101010101" charset="-122"/>
                    <a:ea typeface="楷体" panose="02010609060101010101" charset="-122"/>
                    <a:sym typeface="+mn-ea"/>
                  </a:rPr>
                  <a:t>}。假设实例的内容d中的</a:t>
                </a:r>
                <a:r>
                  <a:rPr lang="zh-CN" altLang="en-US" sz="2800">
                    <a:solidFill>
                      <a:srgbClr val="FF0000"/>
                    </a:solidFill>
                    <a:latin typeface="楷体" panose="02010609060101010101" charset="-122"/>
                    <a:ea typeface="楷体" panose="02010609060101010101" charset="-122"/>
                    <a:sym typeface="+mn-ea"/>
                  </a:rPr>
                  <a:t>标记</a:t>
                </a:r>
                <a14:m>
                  <m:oMath xmlns:m="http://schemas.openxmlformats.org/officeDocument/2006/math">
                    <m:sSub>
                      <m:sSubPr>
                        <m:ctrlPr>
                          <a:rPr lang="zh-CN" altLang="en-US" sz="2800" i="1">
                            <a:solidFill>
                              <a:srgbClr val="FF0000"/>
                            </a:solidFill>
                            <a:latin typeface="Cambria Math" panose="02040503050406030204" pitchFamily="18" charset="0"/>
                            <a:ea typeface="楷体" panose="02010609060101010101" charset="-122"/>
                          </a:rPr>
                        </m:ctrlPr>
                      </m:sSubPr>
                      <m:e>
                        <m:r>
                          <a:rPr lang="zh-CN" altLang="en-US" sz="2800">
                            <a:solidFill>
                              <a:srgbClr val="FF0000"/>
                            </a:solidFill>
                            <a:latin typeface="Cambria Math" panose="02040503050406030204" charset="0"/>
                            <a:ea typeface="楷体" panose="02010609060101010101" charset="-122"/>
                          </a:rPr>
                          <m:t>𝑤</m:t>
                        </m:r>
                      </m:e>
                      <m:sub>
                        <m:r>
                          <a:rPr lang="zh-CN" altLang="en-US" sz="2800">
                            <a:solidFill>
                              <a:srgbClr val="FF0000"/>
                            </a:solidFill>
                            <a:latin typeface="Cambria Math" panose="02040503050406030204" charset="0"/>
                            <a:ea typeface="楷体" panose="02010609060101010101" charset="-122"/>
                          </a:rPr>
                          <m:t>𝑗</m:t>
                        </m:r>
                      </m:sub>
                    </m:sSub>
                  </m:oMath>
                </a14:m>
                <a:r>
                  <a:rPr lang="zh-CN" altLang="en-US" sz="2800">
                    <a:solidFill>
                      <a:srgbClr val="FF0000"/>
                    </a:solidFill>
                    <a:latin typeface="楷体" panose="02010609060101010101" charset="-122"/>
                    <a:ea typeface="楷体" panose="02010609060101010101" charset="-122"/>
                    <a:sym typeface="+mn-ea"/>
                  </a:rPr>
                  <a:t>是独立</a:t>
                </a:r>
                <a:r>
                  <a:rPr lang="zh-CN" altLang="en-US" sz="2800">
                    <a:latin typeface="楷体" panose="02010609060101010101" charset="-122"/>
                    <a:ea typeface="楷体" panose="02010609060101010101" charset="-122"/>
                    <a:sym typeface="+mn-ea"/>
                  </a:rPr>
                  <a:t>的。</a:t>
                </a:r>
                <a:endParaRPr lang="zh-CN" altLang="en-US" sz="2800">
                  <a:latin typeface="楷体" panose="02010609060101010101" charset="-122"/>
                  <a:ea typeface="楷体" panose="02010609060101010101"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85165" y="1652270"/>
                <a:ext cx="10590530" cy="1028065"/>
              </a:xfrm>
              <a:prstGeom prst="rect">
                <a:avLst/>
              </a:prstGeom>
              <a:blipFill rotWithShape="1">
                <a:blip r:embed="rId3"/>
                <a:stretch>
                  <a:fillRect b="-16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1846516" y="2776474"/>
                <a:ext cx="8755380" cy="58356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𝒅</m:t>
                      </m:r>
                      <m:r>
                        <a:rPr lang="en-US" altLang="zh-CN" sz="3200" b="1" i="1">
                          <a:latin typeface="Cambria Math" panose="02040503050406030204" charset="0"/>
                          <a:cs typeface="Cambria Math" panose="02040503050406030204" charset="0"/>
                        </a:rPr>
                        <m:t>) = </m:t>
                      </m:r>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𝒅</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sSub>
                        <m:sSubPr>
                          <m:ctrlPr>
                            <a:rPr lang="zh-CN" altLang="en-US" sz="3200" i="1">
                              <a:latin typeface="Cambria Math" panose="02040503050406030204" pitchFamily="18" charset="0"/>
                              <a:ea typeface="楷体" panose="02010609060101010101" charset="-122"/>
                            </a:rPr>
                          </m:ctrlPr>
                        </m:sSubPr>
                        <m:e>
                          <m:r>
                            <a:rPr lang="zh-CN" altLang="en-US" sz="3200">
                              <a:latin typeface="Cambria Math" panose="02040503050406030204" charset="0"/>
                              <a:ea typeface="楷体" panose="02010609060101010101" charset="-122"/>
                            </a:rPr>
                            <m:t>𝑤</m:t>
                          </m:r>
                        </m:e>
                        <m:sub>
                          <m:r>
                            <a:rPr lang="zh-CN" altLang="en-US" sz="3200">
                              <a:latin typeface="Cambria Math" panose="02040503050406030204" charset="0"/>
                              <a:ea typeface="楷体" panose="02010609060101010101" charset="-122"/>
                            </a:rPr>
                            <m:t>1</m:t>
                          </m:r>
                        </m:sub>
                      </m:sSub>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sSub>
                        <m:sSubPr>
                          <m:ctrlPr>
                            <a:rPr lang="zh-CN" altLang="en-US" sz="3200" i="1">
                              <a:latin typeface="Cambria Math" panose="02040503050406030204" pitchFamily="18" charset="0"/>
                              <a:ea typeface="楷体" panose="02010609060101010101" charset="-122"/>
                            </a:rPr>
                          </m:ctrlPr>
                        </m:sSubPr>
                        <m:e>
                          <m:r>
                            <a:rPr lang="zh-CN" altLang="en-US" sz="3200">
                              <a:latin typeface="Cambria Math" panose="02040503050406030204" charset="0"/>
                              <a:ea typeface="楷体" panose="02010609060101010101" charset="-122"/>
                            </a:rPr>
                            <m:t>𝑤</m:t>
                          </m:r>
                        </m:e>
                        <m:sub>
                          <m:r>
                            <a:rPr lang="en-US" altLang="zh-CN" sz="3200">
                              <a:latin typeface="Cambria Math" panose="02040503050406030204" charset="0"/>
                              <a:ea typeface="楷体" panose="02010609060101010101" charset="-122"/>
                            </a:rPr>
                            <m:t>2</m:t>
                          </m:r>
                        </m:sub>
                      </m:sSub>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𝑷</m:t>
                      </m:r>
                      <m:r>
                        <a:rPr lang="en-US" altLang="zh-CN" sz="3200" b="1" i="1">
                          <a:latin typeface="Cambria Math" panose="02040503050406030204" charset="0"/>
                          <a:cs typeface="Cambria Math" panose="02040503050406030204" charset="0"/>
                        </a:rPr>
                        <m:t>(</m:t>
                      </m:r>
                      <m:sSub>
                        <m:sSubPr>
                          <m:ctrlPr>
                            <a:rPr lang="zh-CN" altLang="en-US" sz="3200" i="1">
                              <a:latin typeface="Cambria Math" panose="02040503050406030204" pitchFamily="18" charset="0"/>
                              <a:ea typeface="楷体" panose="02010609060101010101" charset="-122"/>
                            </a:rPr>
                          </m:ctrlPr>
                        </m:sSubPr>
                        <m:e>
                          <m:r>
                            <a:rPr lang="zh-CN" altLang="en-US" sz="3200">
                              <a:latin typeface="Cambria Math" panose="02040503050406030204" charset="0"/>
                              <a:ea typeface="楷体" panose="02010609060101010101" charset="-122"/>
                            </a:rPr>
                            <m:t>𝑤</m:t>
                          </m:r>
                        </m:e>
                        <m:sub>
                          <m:r>
                            <m:rPr>
                              <m:sty m:val="p"/>
                            </m:rPr>
                            <a:rPr lang="en-US" altLang="zh-CN" sz="3200">
                              <a:latin typeface="Cambria Math" panose="02040503050406030204" charset="0"/>
                              <a:ea typeface="楷体" panose="02010609060101010101" charset="-122"/>
                            </a:rPr>
                            <m:t>k</m:t>
                          </m:r>
                        </m:sub>
                      </m:sSub>
                      <m:r>
                        <a:rPr lang="en-US" altLang="zh-CN" sz="3200" b="1" i="1">
                          <a:latin typeface="Cambria Math" panose="02040503050406030204" charset="0"/>
                          <a:cs typeface="Cambria Math" panose="02040503050406030204" charset="0"/>
                        </a:rPr>
                        <m:t>|</m:t>
                      </m:r>
                      <m:r>
                        <a:rPr lang="en-US" altLang="zh-CN" sz="3200" b="1" i="1">
                          <a:latin typeface="Cambria Math" panose="02040503050406030204" charset="0"/>
                          <a:cs typeface="Cambria Math" panose="02040503050406030204" charset="0"/>
                        </a:rPr>
                        <m:t>𝑨</m:t>
                      </m:r>
                      <m:r>
                        <a:rPr lang="en-US" altLang="zh-CN" sz="3200" b="1" i="1">
                          <a:latin typeface="Cambria Math" panose="02040503050406030204" charset="0"/>
                          <a:cs typeface="Cambria Math" panose="02040503050406030204" charset="0"/>
                        </a:rPr>
                        <m:t>)</m:t>
                      </m:r>
                    </m:oMath>
                  </m:oMathPara>
                </a14:m>
                <a:endParaRPr lang="en-US" altLang="zh-CN" sz="3200" b="1" i="1">
                  <a:latin typeface="Cambria Math" panose="02040503050406030204" charset="0"/>
                  <a:cs typeface="Cambria Math" panose="02040503050406030204" charset="0"/>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1846516" y="2776474"/>
                <a:ext cx="8755380" cy="583565"/>
              </a:xfrm>
              <a:prstGeom prst="rect">
                <a:avLst/>
              </a:prstGeom>
              <a:blipFill rotWithShape="1">
                <a:blip r:embed="rId4"/>
                <a:stretch>
                  <a:fillRect l="-7" t="-44" r="7" b="-5724"/>
                </a:stretch>
              </a:blipFill>
            </p:spPr>
            <p:txBody>
              <a:bodyPr/>
              <a:lstStyle/>
              <a:p>
                <a:r>
                  <a:rPr lang="zh-CN" altLang="en-US">
                    <a:noFill/>
                  </a:rPr>
                  <a:t> </a:t>
                </a:r>
              </a:p>
            </p:txBody>
          </p:sp>
        </mc:Fallback>
      </mc:AlternateContent>
      <p:grpSp>
        <p:nvGrpSpPr>
          <p:cNvPr id="15" name="组合 14"/>
          <p:cNvGrpSpPr/>
          <p:nvPr/>
        </p:nvGrpSpPr>
        <p:grpSpPr>
          <a:xfrm>
            <a:off x="2640965" y="2780665"/>
            <a:ext cx="7884160" cy="2758440"/>
            <a:chOff x="4159" y="4379"/>
            <a:chExt cx="12416" cy="4344"/>
          </a:xfrm>
        </p:grpSpPr>
        <mc:AlternateContent xmlns:mc="http://schemas.openxmlformats.org/markup-compatibility/2006" xmlns:a14="http://schemas.microsoft.com/office/drawing/2010/main">
          <mc:Choice Requires="a14">
            <p:sp>
              <p:nvSpPr>
                <p:cNvPr id="12" name="文本框 11"/>
                <p:cNvSpPr txBox="1"/>
                <p:nvPr/>
              </p:nvSpPr>
              <p:spPr>
                <a:xfrm>
                  <a:off x="4159" y="7157"/>
                  <a:ext cx="11286" cy="1566"/>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ea typeface="楷体" panose="02010609060101010101" charset="-122"/>
                              </a:rPr>
                            </m:ctrlPr>
                          </m:fPr>
                          <m:num>
                            <m:r>
                              <a:rPr lang="zh-CN" altLang="en-US" sz="2800">
                                <a:latin typeface="Cambria Math" panose="02040503050406030204" charset="0"/>
                                <a:ea typeface="楷体" panose="02010609060101010101" charset="-122"/>
                              </a:rPr>
                              <m:t>标记</m:t>
                            </m:r>
                            <m:sSub>
                              <m:sSubPr>
                                <m:ctrlPr>
                                  <a:rPr lang="zh-CN" altLang="en-US" sz="2800" i="1">
                                    <a:latin typeface="Cambria Math" panose="02040503050406030204" pitchFamily="18" charset="0"/>
                                    <a:ea typeface="楷体" panose="02010609060101010101" charset="-122"/>
                                  </a:rPr>
                                </m:ctrlPr>
                              </m:sSubPr>
                              <m:e>
                                <m:r>
                                  <a:rPr lang="zh-CN" altLang="en-US" sz="2800">
                                    <a:latin typeface="Cambria Math" panose="02040503050406030204" charset="0"/>
                                    <a:ea typeface="楷体" panose="02010609060101010101" charset="-122"/>
                                  </a:rPr>
                                  <m:t>𝑤</m:t>
                                </m:r>
                              </m:e>
                              <m:sub>
                                <m:r>
                                  <m:rPr>
                                    <m:sty m:val="p"/>
                                  </m:rPr>
                                  <a:rPr lang="en-US" altLang="zh-CN" sz="2800">
                                    <a:latin typeface="Cambria Math" panose="02040503050406030204" charset="0"/>
                                    <a:ea typeface="楷体" panose="02010609060101010101" charset="-122"/>
                                  </a:rPr>
                                  <m:t>k</m:t>
                                </m:r>
                              </m:sub>
                            </m:sSub>
                            <m:r>
                              <a:rPr lang="zh-CN" altLang="en-US" sz="2800">
                                <a:latin typeface="Cambria Math" panose="02040503050406030204" charset="0"/>
                                <a:ea typeface="楷体" panose="02010609060101010101" charset="-122"/>
                              </a:rPr>
                              <m:t>出现在属于</m:t>
                            </m:r>
                            <m:r>
                              <m:rPr>
                                <m:sty m:val="p"/>
                              </m:rPr>
                              <a:rPr lang="zh-CN" altLang="en-US" sz="2800">
                                <a:latin typeface="Cambria Math" panose="02040503050406030204" charset="0"/>
                                <a:ea typeface="楷体" panose="02010609060101010101" charset="-122"/>
                              </a:rPr>
                              <m:t>A</m:t>
                            </m:r>
                            <m:r>
                              <a:rPr lang="zh-CN" altLang="en-US" sz="2800">
                                <a:latin typeface="Cambria Math" panose="02040503050406030204" charset="0"/>
                                <a:ea typeface="楷体" panose="02010609060101010101" charset="-122"/>
                              </a:rPr>
                              <m:t>的训练实例中的次数</m:t>
                            </m:r>
                            <m:r>
                              <a:rPr lang="zh-CN" altLang="en-US" sz="2800">
                                <a:latin typeface="Cambria Math" panose="02040503050406030204" charset="0"/>
                                <a:ea typeface="楷体" panose="02010609060101010101" charset="-122"/>
                              </a:rPr>
                              <m:t> </m:t>
                            </m:r>
                          </m:num>
                          <m:den>
                            <m:r>
                              <a:rPr lang="zh-CN" altLang="en-US" sz="2800">
                                <a:latin typeface="Cambria Math" panose="02040503050406030204" charset="0"/>
                                <a:ea typeface="楷体" panose="02010609060101010101" charset="-122"/>
                              </a:rPr>
                              <m:t>属于</m:t>
                            </m:r>
                            <m:r>
                              <a:rPr lang="zh-CN" altLang="en-US" sz="2800">
                                <a:latin typeface="Cambria Math" panose="02040503050406030204" charset="0"/>
                                <a:ea typeface="楷体" panose="02010609060101010101" charset="-122"/>
                              </a:rPr>
                              <m:t>𝐴</m:t>
                            </m:r>
                            <m:r>
                              <a:rPr lang="zh-CN" altLang="en-US" sz="2800">
                                <a:latin typeface="Cambria Math" panose="02040503050406030204" charset="0"/>
                                <a:ea typeface="楷体" panose="02010609060101010101" charset="-122"/>
                              </a:rPr>
                              <m:t>的训练实例中，所有标记出现的总次数</m:t>
                            </m:r>
                          </m:den>
                        </m:f>
                      </m:oMath>
                    </m:oMathPara>
                  </a14:m>
                  <a:endParaRPr lang="zh-CN" altLang="en-US"/>
                </a:p>
              </p:txBody>
            </p:sp>
          </mc:Choice>
          <mc:Fallback xmlns="">
            <p:sp>
              <p:nvSpPr>
                <p:cNvPr id="12" name="文本框 11"/>
                <p:cNvSpPr txBox="1">
                  <a:spLocks noRot="1" noChangeAspect="1" noMove="1" noResize="1" noEditPoints="1" noAdjustHandles="1" noChangeArrowheads="1" noChangeShapeType="1" noTextEdit="1"/>
                </p:cNvSpPr>
                <p:nvPr/>
              </p:nvSpPr>
              <p:spPr>
                <a:xfrm>
                  <a:off x="4159" y="7157"/>
                  <a:ext cx="11286" cy="1566"/>
                </a:xfrm>
                <a:prstGeom prst="rect">
                  <a:avLst/>
                </a:prstGeom>
                <a:blipFill rotWithShape="1">
                  <a:blip r:embed="rId5"/>
                </a:blipFill>
              </p:spPr>
              <p:txBody>
                <a:bodyPr/>
                <a:lstStyle/>
                <a:p>
                  <a:r>
                    <a:rPr lang="zh-CN" altLang="en-US">
                      <a:noFill/>
                    </a:rPr>
                    <a:t> </a:t>
                  </a:r>
                </a:p>
              </p:txBody>
            </p:sp>
          </mc:Fallback>
        </mc:AlternateContent>
        <p:grpSp>
          <p:nvGrpSpPr>
            <p:cNvPr id="14" name="组合 13"/>
            <p:cNvGrpSpPr/>
            <p:nvPr/>
          </p:nvGrpSpPr>
          <p:grpSpPr>
            <a:xfrm>
              <a:off x="9802" y="4379"/>
              <a:ext cx="6773" cy="2778"/>
              <a:chOff x="9802" y="4379"/>
              <a:chExt cx="6773" cy="2778"/>
            </a:xfrm>
          </p:grpSpPr>
          <p:sp>
            <p:nvSpPr>
              <p:cNvPr id="11" name="矩形 10"/>
              <p:cNvSpPr/>
              <p:nvPr/>
            </p:nvSpPr>
            <p:spPr>
              <a:xfrm>
                <a:off x="14193" y="4379"/>
                <a:ext cx="2382" cy="821"/>
              </a:xfrm>
              <a:prstGeom prst="rect">
                <a:avLst/>
              </a:pr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cxnSp>
            <p:nvCxnSpPr>
              <p:cNvPr id="13" name="直接箭头连接符 12"/>
              <p:cNvCxnSpPr>
                <a:stCxn id="11" idx="2"/>
                <a:endCxn id="12" idx="0"/>
              </p:cNvCxnSpPr>
              <p:nvPr/>
            </p:nvCxnSpPr>
            <p:spPr>
              <a:xfrm flipH="1">
                <a:off x="9802" y="5200"/>
                <a:ext cx="5582" cy="1957"/>
              </a:xfrm>
              <a:prstGeom prst="straightConnector1">
                <a:avLst/>
              </a:prstGeom>
              <a:solidFill>
                <a:schemeClr val="accent1"/>
              </a:solidFill>
              <a:ln w="28575" cap="flat" cmpd="sng" algn="ctr">
                <a:solidFill>
                  <a:srgbClr val="FF0000"/>
                </a:solidFill>
                <a:prstDash val="solid"/>
                <a:round/>
                <a:headEnd type="none" w="med" len="med"/>
                <a:tailEnd type="arrow" w="med" len="med"/>
              </a:ln>
            </p:spPr>
          </p:cxnSp>
        </p:grpSp>
      </p:gr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box(in)">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64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多策略学习</a:t>
            </a:r>
          </a:p>
        </p:txBody>
      </p:sp>
      <p:sp>
        <p:nvSpPr>
          <p:cNvPr id="2" name="文本框 1"/>
          <p:cNvSpPr txBox="1"/>
          <p:nvPr/>
        </p:nvSpPr>
        <p:spPr>
          <a:xfrm>
            <a:off x="660400" y="1828800"/>
            <a:ext cx="10483850" cy="953135"/>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名字学习器：相似于内容学习器，但其利用</a:t>
            </a:r>
            <a:r>
              <a:rPr lang="zh-CN" altLang="en-US" sz="2800">
                <a:solidFill>
                  <a:srgbClr val="FF0000"/>
                </a:solidFill>
                <a:latin typeface="楷体" panose="02010609060101010101" charset="-122"/>
                <a:ea typeface="楷体" panose="02010609060101010101" charset="-122"/>
              </a:rPr>
              <a:t>实例的全名</a:t>
            </a:r>
            <a:r>
              <a:rPr lang="zh-CN" altLang="en-US" sz="2800">
                <a:latin typeface="楷体" panose="02010609060101010101" charset="-122"/>
                <a:ea typeface="楷体" panose="02010609060101010101" charset="-122"/>
              </a:rPr>
              <a:t>来进行分类预测。</a:t>
            </a:r>
          </a:p>
        </p:txBody>
      </p:sp>
      <p:sp>
        <p:nvSpPr>
          <p:cNvPr id="6" name="文本框 5"/>
          <p:cNvSpPr txBox="1"/>
          <p:nvPr/>
        </p:nvSpPr>
        <p:spPr>
          <a:xfrm>
            <a:off x="705485" y="2829560"/>
            <a:ext cx="10439400" cy="953135"/>
          </a:xfrm>
          <a:prstGeom prst="rect">
            <a:avLst/>
          </a:prstGeom>
          <a:noFill/>
        </p:spPr>
        <p:txBody>
          <a:bodyPr wrap="square" rtlCol="0" anchor="t">
            <a:spAutoFit/>
          </a:bodyPr>
          <a:lstStyle/>
          <a:p>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实例全名是指从根节点直到实例所在位置的路径上所有概念名的连接。</a:t>
            </a:r>
          </a:p>
        </p:txBody>
      </p:sp>
      <p:grpSp>
        <p:nvGrpSpPr>
          <p:cNvPr id="12" name="组合 11"/>
          <p:cNvGrpSpPr/>
          <p:nvPr/>
        </p:nvGrpSpPr>
        <p:grpSpPr>
          <a:xfrm>
            <a:off x="2361565" y="3642360"/>
            <a:ext cx="7137400" cy="2420620"/>
            <a:chOff x="2933" y="5943"/>
            <a:chExt cx="11240" cy="3812"/>
          </a:xfrm>
        </p:grpSpPr>
        <mc:AlternateContent xmlns:mc="http://schemas.openxmlformats.org/markup-compatibility/2006" xmlns:a14="http://schemas.microsoft.com/office/drawing/2010/main">
          <mc:Choice Requires="a14">
            <p:sp>
              <p:nvSpPr>
                <p:cNvPr id="8" name="文本框 7"/>
                <p:cNvSpPr txBox="1"/>
                <p:nvPr/>
              </p:nvSpPr>
              <p:spPr>
                <a:xfrm>
                  <a:off x="7589" y="6948"/>
                  <a:ext cx="2259" cy="7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a:latin typeface="Cambria Math" panose="02040503050406030204" pitchFamily="18" charset="0"/>
                                <a:ea typeface="楷体" panose="02010609060101010101" charset="-122"/>
                              </a:rPr>
                            </m:ctrlPr>
                          </m:sSubPr>
                          <m:e>
                            <m:r>
                              <a:rPr lang="zh-CN" altLang="en-US" sz="2400" b="1">
                                <a:latin typeface="Cambria Math" panose="02040503050406030204" charset="0"/>
                                <a:ea typeface="楷体" panose="02010609060101010101" charset="-122"/>
                              </a:rPr>
                              <m:t>𝑆</m:t>
                            </m:r>
                          </m:e>
                          <m:sub>
                            <m:r>
                              <a:rPr lang="zh-CN" altLang="en-US" sz="2400" b="1">
                                <a:latin typeface="Cambria Math" panose="02040503050406030204" charset="0"/>
                                <a:ea typeface="楷体" panose="02010609060101010101" charset="-122"/>
                              </a:rPr>
                              <m:t>4</m:t>
                            </m:r>
                          </m:sub>
                        </m:sSub>
                        <m:r>
                          <a:rPr lang="zh-CN" altLang="en-US" sz="2400" b="1">
                            <a:latin typeface="Cambria Math" panose="02040503050406030204" charset="0"/>
                            <a:ea typeface="楷体" panose="02010609060101010101" charset="-122"/>
                            <a:cs typeface="Cambria Math" panose="02040503050406030204" charset="0"/>
                          </a:rPr>
                          <m:t>的全名</m:t>
                        </m:r>
                      </m:oMath>
                    </m:oMathPara>
                  </a14:m>
                  <a:endParaRPr lang="zh-CN" altLang="en-US" sz="2400" b="1" i="1">
                    <a:latin typeface="楷体" panose="02010609060101010101" charset="-122"/>
                    <a:ea typeface="楷体" panose="02010609060101010101" charset="-122"/>
                    <a:cs typeface="Cambria Math" panose="02040503050406030204"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7589" y="6948"/>
                  <a:ext cx="2259" cy="761"/>
                </a:xfrm>
                <a:prstGeom prst="rect">
                  <a:avLst/>
                </a:prstGeom>
                <a:blipFill rotWithShape="1">
                  <a:blip r:embed="rId2"/>
                </a:blipFill>
              </p:spPr>
              <p:txBody>
                <a:bodyPr/>
                <a:lstStyle/>
                <a:p>
                  <a:r>
                    <a:rPr lang="zh-CN" altLang="en-US">
                      <a:noFill/>
                    </a:rPr>
                    <a:t> </a:t>
                  </a:r>
                </a:p>
              </p:txBody>
            </p:sp>
          </mc:Fallback>
        </mc:AlternateContent>
        <p:grpSp>
          <p:nvGrpSpPr>
            <p:cNvPr id="11" name="组合 10"/>
            <p:cNvGrpSpPr/>
            <p:nvPr/>
          </p:nvGrpSpPr>
          <p:grpSpPr>
            <a:xfrm>
              <a:off x="2933" y="5943"/>
              <a:ext cx="11241" cy="3812"/>
              <a:chOff x="2933" y="5943"/>
              <a:chExt cx="11241" cy="3812"/>
            </a:xfrm>
          </p:grpSpPr>
          <p:pic>
            <p:nvPicPr>
              <p:cNvPr id="9" name="图片 8"/>
              <p:cNvPicPr>
                <a:picLocks noChangeAspect="1"/>
              </p:cNvPicPr>
              <p:nvPr/>
            </p:nvPicPr>
            <p:blipFill>
              <a:blip r:embed="rId3"/>
              <a:srcRect l="816" t="55284" r="71964" b="15851"/>
              <a:stretch>
                <a:fillRect/>
              </a:stretch>
            </p:blipFill>
            <p:spPr>
              <a:xfrm>
                <a:off x="2933" y="5943"/>
                <a:ext cx="3473" cy="3813"/>
              </a:xfrm>
              <a:prstGeom prst="rect">
                <a:avLst/>
              </a:prstGeom>
            </p:spPr>
          </p:pic>
          <p:sp>
            <p:nvSpPr>
              <p:cNvPr id="7" name="右箭头 6"/>
              <p:cNvSpPr/>
              <p:nvPr/>
            </p:nvSpPr>
            <p:spPr>
              <a:xfrm>
                <a:off x="6406" y="7494"/>
                <a:ext cx="4981" cy="712"/>
              </a:xfrm>
              <a:prstGeom prst="rightArrow">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0" name="文本框 9"/>
              <p:cNvSpPr txBox="1"/>
              <p:nvPr/>
            </p:nvSpPr>
            <p:spPr>
              <a:xfrm>
                <a:off x="11832" y="7390"/>
                <a:ext cx="2342" cy="919"/>
              </a:xfrm>
              <a:prstGeom prst="rect">
                <a:avLst/>
              </a:prstGeom>
              <a:noFill/>
            </p:spPr>
            <p:txBody>
              <a:bodyPr wrap="square" rtlCol="0" anchor="t">
                <a:spAutoFit/>
              </a:bodyPr>
              <a:lstStyle/>
              <a:p>
                <a:r>
                  <a:rPr lang="zh-CN" altLang="en-US" sz="3200">
                    <a:latin typeface="Times New Roman" panose="02020603050405020304" charset="0"/>
                    <a:cs typeface="Times New Roman" panose="02020603050405020304" charset="0"/>
                  </a:rPr>
                  <a:t>GBJ</a:t>
                </a:r>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s4</a:t>
                </a:r>
              </a:p>
            </p:txBody>
          </p:sp>
        </p:grpSp>
      </p:grpSp>
      <p:cxnSp>
        <p:nvCxnSpPr>
          <p:cNvPr id="14" name="直接连接符 13"/>
          <p:cNvCxnSpPr/>
          <p:nvPr/>
        </p:nvCxnSpPr>
        <p:spPr>
          <a:xfrm flipH="1">
            <a:off x="3267075" y="4101465"/>
            <a:ext cx="382905" cy="634365"/>
          </a:xfrm>
          <a:prstGeom prst="line">
            <a:avLst/>
          </a:prstGeom>
          <a:solidFill>
            <a:schemeClr val="accent1"/>
          </a:solidFill>
          <a:ln w="25400" cap="flat" cmpd="sng" algn="ctr">
            <a:solidFill>
              <a:srgbClr val="FF0000"/>
            </a:solidFill>
            <a:prstDash val="solid"/>
            <a:round/>
            <a:headEnd type="none" w="med" len="med"/>
            <a:tailEnd type="none" w="med" len="med"/>
          </a:ln>
        </p:spPr>
      </p:cxnSp>
      <p:cxnSp>
        <p:nvCxnSpPr>
          <p:cNvPr id="16" name="直接箭头连接符 15"/>
          <p:cNvCxnSpPr/>
          <p:nvPr/>
        </p:nvCxnSpPr>
        <p:spPr>
          <a:xfrm>
            <a:off x="3267710" y="4736465"/>
            <a:ext cx="364490" cy="547370"/>
          </a:xfrm>
          <a:prstGeom prst="straightConnector1">
            <a:avLst/>
          </a:prstGeom>
          <a:solidFill>
            <a:schemeClr val="accent1"/>
          </a:solidFill>
          <a:ln w="25400" cap="flat" cmpd="sng" algn="ctr">
            <a:solidFill>
              <a:srgbClr val="FF0000"/>
            </a:solidFill>
            <a:prstDash val="solid"/>
            <a:round/>
            <a:headEnd type="none" w="med" len="med"/>
            <a:tailEnd type="arrow" w="med" len="med"/>
          </a:ln>
        </p:spPr>
      </p:cxnSp>
    </p:spTree>
  </p:cSld>
  <p:clrMapOvr>
    <a:masterClrMapping/>
  </p:clrMapOvr>
  <p:transition spd="med">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65</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多策略学习</a:t>
            </a:r>
          </a:p>
        </p:txBody>
      </p:sp>
      <p:sp>
        <p:nvSpPr>
          <p:cNvPr id="2" name="文本框 1"/>
          <p:cNvSpPr txBox="1"/>
          <p:nvPr/>
        </p:nvSpPr>
        <p:spPr>
          <a:xfrm>
            <a:off x="660400" y="1828800"/>
            <a:ext cx="10483850" cy="953135"/>
          </a:xfrm>
          <a:prstGeom prst="rect">
            <a:avLst/>
          </a:prstGeom>
          <a:noFill/>
        </p:spPr>
        <p:txBody>
          <a:bodyPr wrap="square" rtlCol="0" anchor="t">
            <a:spAutoFit/>
          </a:bodyPr>
          <a:lstStyle/>
          <a:p>
            <a:pPr marL="457200" indent="-457200">
              <a:buFont typeface="Arial" panose="020B0604020202090204" pitchFamily="34" charset="0"/>
              <a:buChar char="•"/>
            </a:pPr>
            <a:r>
              <a:rPr lang="zh-CN" altLang="en-US" sz="2800">
                <a:latin typeface="楷体" panose="02010609060101010101" charset="-122"/>
                <a:ea typeface="楷体" panose="02010609060101010101" charset="-122"/>
              </a:rPr>
              <a:t>元学习器：给基本学习器分配权重（重要程度），然后合并预测结果。</a:t>
            </a:r>
          </a:p>
        </p:txBody>
      </p:sp>
      <mc:AlternateContent xmlns:mc="http://schemas.openxmlformats.org/markup-compatibility/2006" xmlns:a14="http://schemas.microsoft.com/office/drawing/2010/main">
        <mc:Choice Requires="a14">
          <p:sp>
            <p:nvSpPr>
              <p:cNvPr id="7" name="文本框 6"/>
              <p:cNvSpPr txBox="1"/>
              <p:nvPr/>
            </p:nvSpPr>
            <p:spPr>
              <a:xfrm>
                <a:off x="2861945" y="2670810"/>
                <a:ext cx="2673985" cy="838200"/>
              </a:xfrm>
              <a:prstGeom prst="rect">
                <a:avLst/>
              </a:prstGeom>
              <a:noFill/>
            </p:spPr>
            <p:txBody>
              <a:bodyPr wrap="square" rtlCol="0">
                <a:spAutoFit/>
              </a:bodyPr>
              <a:lstStyle/>
              <a:p>
                <a:pPr algn="ctr"/>
                <a:r>
                  <a:rPr lang="zh-CN" altLang="en-US" sz="2000" b="1">
                    <a:latin typeface="楷体" panose="02010609060101010101" charset="-122"/>
                    <a:ea typeface="楷体" panose="02010609060101010101" charset="-122"/>
                    <a:cs typeface="楷体" panose="02010609060101010101" charset="-122"/>
                  </a:rPr>
                  <a:t>内容学习器</a:t>
                </a:r>
                <a:endParaRPr lang="zh-CN" altLang="en-US" sz="2000">
                  <a:latin typeface="楷体" panose="02010609060101010101" charset="-122"/>
                  <a:ea typeface="楷体" panose="02010609060101010101" charset="-122"/>
                  <a:cs typeface="楷体" panose="02010609060101010101" charset="-122"/>
                </a:endParaRPr>
              </a:p>
              <a:p>
                <a:pPr algn="ctr"/>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ea typeface="楷体" panose="02010609060101010101" charset="-122"/>
                          <a:cs typeface="Cambria Math" panose="02040503050406030204" charset="0"/>
                        </a:rPr>
                        <m:t>𝐴</m:t>
                      </m:r>
                      <m:r>
                        <a:rPr lang="en-US" altLang="zh-CN" sz="2800" i="1">
                          <a:latin typeface="Cambria Math" panose="02040503050406030204" charset="0"/>
                          <a:ea typeface="MS Mincho" charset="0"/>
                          <a:cs typeface="Cambria Math" panose="02040503050406030204" charset="0"/>
                        </a:rPr>
                        <m:t>=0.8  </m:t>
                      </m:r>
                      <m:acc>
                        <m:accPr>
                          <m:chr m:val="̅"/>
                          <m:ctrlPr>
                            <a:rPr lang="en-US" altLang="zh-CN" sz="2800" i="1">
                              <a:latin typeface="Cambria Math" panose="02040503050406030204" pitchFamily="18" charset="0"/>
                              <a:ea typeface="楷体" panose="02010609060101010101" charset="-122"/>
                              <a:cs typeface="Cambria Math" panose="02040503050406030204" charset="0"/>
                            </a:rPr>
                          </m:ctrlPr>
                        </m:accPr>
                        <m:e>
                          <m:r>
                            <a:rPr lang="en-US" altLang="zh-CN" sz="2800" i="1">
                              <a:latin typeface="Cambria Math" panose="02040503050406030204" charset="0"/>
                              <a:ea typeface="楷体" panose="02010609060101010101" charset="-122"/>
                              <a:cs typeface="Cambria Math" panose="02040503050406030204" charset="0"/>
                            </a:rPr>
                            <m:t>𝐴</m:t>
                          </m:r>
                        </m:e>
                      </m:acc>
                      <m:r>
                        <a:rPr lang="en-US" altLang="zh-CN" sz="2800" i="1">
                          <a:latin typeface="Cambria Math" panose="02040503050406030204" charset="0"/>
                          <a:ea typeface="MS Mincho" charset="0"/>
                          <a:cs typeface="Cambria Math" panose="02040503050406030204" charset="0"/>
                        </a:rPr>
                        <m:t>=0.2</m:t>
                      </m:r>
                    </m:oMath>
                  </m:oMathPara>
                </a14:m>
                <a:endParaRPr lang="en-US" altLang="zh-CN" sz="2800" i="1">
                  <a:latin typeface="Cambria Math" panose="02040503050406030204" charset="0"/>
                  <a:ea typeface="MS Mincho" charset="0"/>
                  <a:cs typeface="Cambria Math" panose="02040503050406030204"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861945" y="2670810"/>
                <a:ext cx="2673985" cy="838200"/>
              </a:xfrm>
              <a:prstGeom prst="rect">
                <a:avLst/>
              </a:prstGeom>
              <a:blipFill rotWithShape="1">
                <a:blip r:embed="rId2"/>
                <a:stretch>
                  <a:fillRect b="-1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808345" y="2670810"/>
                <a:ext cx="3106420" cy="838200"/>
              </a:xfrm>
              <a:prstGeom prst="rect">
                <a:avLst/>
              </a:prstGeom>
              <a:noFill/>
            </p:spPr>
            <p:txBody>
              <a:bodyPr wrap="square" rtlCol="0">
                <a:spAutoFit/>
              </a:bodyPr>
              <a:lstStyle/>
              <a:p>
                <a:pPr algn="ctr"/>
                <a:r>
                  <a:rPr lang="zh-CN" altLang="en-US" sz="2000" b="1">
                    <a:latin typeface="楷体" panose="02010609060101010101" charset="-122"/>
                    <a:ea typeface="楷体" panose="02010609060101010101" charset="-122"/>
                    <a:cs typeface="楷体" panose="02010609060101010101" charset="-122"/>
                  </a:rPr>
                  <a:t>名字学习器</a:t>
                </a:r>
                <a:endParaRPr lang="zh-CN" altLang="en-US"/>
              </a:p>
              <a:p>
                <a:pPr algn="ctr"/>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cs typeface="Cambria Math" panose="02040503050406030204" charset="0"/>
                        </a:rPr>
                        <m:t>𝐴</m:t>
                      </m:r>
                      <m:r>
                        <a:rPr lang="en-US" altLang="zh-CN" sz="2800" i="1">
                          <a:latin typeface="Cambria Math" panose="02040503050406030204" charset="0"/>
                          <a:cs typeface="Cambria Math" panose="02040503050406030204" charset="0"/>
                        </a:rPr>
                        <m:t>=0.3  </m:t>
                      </m:r>
                      <m:acc>
                        <m:accPr>
                          <m:chr m:val="̅"/>
                          <m:ctrlPr>
                            <a:rPr lang="en-US" altLang="zh-CN" sz="2800" i="1">
                              <a:latin typeface="Cambria Math" panose="02040503050406030204" pitchFamily="18" charset="0"/>
                              <a:cs typeface="Cambria Math" panose="02040503050406030204" charset="0"/>
                            </a:rPr>
                          </m:ctrlPr>
                        </m:accPr>
                        <m:e>
                          <m:r>
                            <a:rPr lang="en-US" altLang="zh-CN" sz="2800" i="1">
                              <a:latin typeface="Cambria Math" panose="02040503050406030204" charset="0"/>
                              <a:cs typeface="Cambria Math" panose="02040503050406030204" charset="0"/>
                            </a:rPr>
                            <m:t>𝐴</m:t>
                          </m:r>
                        </m:e>
                      </m:acc>
                      <m:r>
                        <a:rPr lang="en-US" altLang="zh-CN" sz="2800" i="1">
                          <a:latin typeface="Cambria Math" panose="02040503050406030204" charset="0"/>
                          <a:cs typeface="Cambria Math" panose="02040503050406030204" charset="0"/>
                        </a:rPr>
                        <m:t>=0.</m:t>
                      </m:r>
                      <m:r>
                        <a:rPr lang="en-US" altLang="zh-CN" sz="2800" i="1">
                          <a:latin typeface="Cambria Math" panose="02040503050406030204" charset="0"/>
                          <a:ea typeface="MS Mincho" charset="0"/>
                          <a:cs typeface="Cambria Math" panose="02040503050406030204" charset="0"/>
                        </a:rPr>
                        <m:t>7</m:t>
                      </m:r>
                    </m:oMath>
                  </m:oMathPara>
                </a14:m>
                <a:endParaRPr lang="en-US" altLang="zh-CN" sz="2800" i="1">
                  <a:latin typeface="Cambria Math" panose="02040503050406030204" charset="0"/>
                  <a:ea typeface="MS Mincho" charset="0"/>
                  <a:cs typeface="Cambria Math" panose="02040503050406030204"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808345" y="2670810"/>
                <a:ext cx="3106420" cy="838200"/>
              </a:xfrm>
              <a:prstGeom prst="rect">
                <a:avLst/>
              </a:prstGeom>
              <a:blipFill rotWithShape="1">
                <a:blip r:embed="rId3"/>
                <a:stretch>
                  <a:fillRect b="-1439"/>
                </a:stretch>
              </a:blipFill>
            </p:spPr>
            <p:txBody>
              <a:bodyPr/>
              <a:lstStyle/>
              <a:p>
                <a:r>
                  <a:rPr lang="zh-CN" altLang="en-US">
                    <a:noFill/>
                  </a:rPr>
                  <a:t> </a:t>
                </a:r>
              </a:p>
            </p:txBody>
          </p:sp>
        </mc:Fallback>
      </mc:AlternateContent>
      <p:sp>
        <p:nvSpPr>
          <p:cNvPr id="9" name="文本框 8"/>
          <p:cNvSpPr txBox="1"/>
          <p:nvPr/>
        </p:nvSpPr>
        <p:spPr>
          <a:xfrm>
            <a:off x="5147945" y="4224655"/>
            <a:ext cx="1261110" cy="398780"/>
          </a:xfrm>
          <a:prstGeom prst="rect">
            <a:avLst/>
          </a:prstGeom>
          <a:noFill/>
        </p:spPr>
        <p:txBody>
          <a:bodyPr wrap="square" rtlCol="0">
            <a:spAutoFit/>
          </a:bodyPr>
          <a:lstStyle/>
          <a:p>
            <a:pPr algn="ctr"/>
            <a:r>
              <a:rPr lang="zh-CN" altLang="en-US" sz="2000" b="1">
                <a:latin typeface="楷体" panose="02010609060101010101" charset="-122"/>
                <a:ea typeface="楷体" panose="02010609060101010101" charset="-122"/>
                <a:cs typeface="楷体" panose="02010609060101010101" charset="-122"/>
              </a:rPr>
              <a:t>元学习器</a:t>
            </a:r>
            <a:endParaRPr lang="zh-CN" altLang="en-US"/>
          </a:p>
        </p:txBody>
      </p:sp>
      <p:cxnSp>
        <p:nvCxnSpPr>
          <p:cNvPr id="10" name="直接箭头连接符 9"/>
          <p:cNvCxnSpPr>
            <a:stCxn id="7" idx="2"/>
            <a:endCxn id="9" idx="1"/>
          </p:cNvCxnSpPr>
          <p:nvPr/>
        </p:nvCxnSpPr>
        <p:spPr>
          <a:xfrm>
            <a:off x="4199255" y="3509010"/>
            <a:ext cx="948690" cy="91503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1" name="直接箭头连接符 10"/>
          <p:cNvCxnSpPr>
            <a:stCxn id="8" idx="2"/>
            <a:endCxn id="9" idx="3"/>
          </p:cNvCxnSpPr>
          <p:nvPr/>
        </p:nvCxnSpPr>
        <p:spPr>
          <a:xfrm flipH="1">
            <a:off x="6409055" y="3509010"/>
            <a:ext cx="952500" cy="91503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12" name="文本框 11"/>
          <p:cNvSpPr txBox="1"/>
          <p:nvPr/>
        </p:nvSpPr>
        <p:spPr>
          <a:xfrm>
            <a:off x="4364355" y="3595370"/>
            <a:ext cx="965200" cy="460375"/>
          </a:xfrm>
          <a:prstGeom prst="rect">
            <a:avLst/>
          </a:prstGeom>
          <a:noFill/>
        </p:spPr>
        <p:txBody>
          <a:bodyPr wrap="square" rtlCol="0">
            <a:spAutoFit/>
          </a:bodyPr>
          <a:lstStyle/>
          <a:p>
            <a:pPr algn="ctr"/>
            <a:r>
              <a:rPr lang="en-US" altLang="zh-CN" sz="2400" b="1">
                <a:solidFill>
                  <a:srgbClr val="FF0000"/>
                </a:solidFill>
                <a:latin typeface="Times New Roman" panose="02020603050405020304" charset="0"/>
                <a:ea typeface="楷体" panose="02010609060101010101" charset="-122"/>
                <a:cs typeface="Times New Roman" panose="02020603050405020304" charset="0"/>
              </a:rPr>
              <a:t>0.6</a:t>
            </a:r>
          </a:p>
        </p:txBody>
      </p:sp>
      <p:sp>
        <p:nvSpPr>
          <p:cNvPr id="13" name="文本框 12"/>
          <p:cNvSpPr txBox="1"/>
          <p:nvPr/>
        </p:nvSpPr>
        <p:spPr>
          <a:xfrm>
            <a:off x="6237605" y="3595370"/>
            <a:ext cx="965200" cy="460375"/>
          </a:xfrm>
          <a:prstGeom prst="rect">
            <a:avLst/>
          </a:prstGeom>
          <a:noFill/>
        </p:spPr>
        <p:txBody>
          <a:bodyPr wrap="square" rtlCol="0">
            <a:spAutoFit/>
          </a:bodyPr>
          <a:lstStyle/>
          <a:p>
            <a:pPr algn="ctr"/>
            <a:r>
              <a:rPr lang="en-US" altLang="zh-CN" sz="2400" b="1">
                <a:solidFill>
                  <a:srgbClr val="FF0000"/>
                </a:solidFill>
                <a:latin typeface="Times New Roman" panose="02020603050405020304" charset="0"/>
                <a:ea typeface="楷体" panose="02010609060101010101" charset="-122"/>
                <a:cs typeface="Times New Roman" panose="02020603050405020304" charset="0"/>
              </a:rPr>
              <a:t>0.4</a:t>
            </a:r>
          </a:p>
        </p:txBody>
      </p:sp>
      <p:grpSp>
        <p:nvGrpSpPr>
          <p:cNvPr id="16" name="组合 15"/>
          <p:cNvGrpSpPr/>
          <p:nvPr/>
        </p:nvGrpSpPr>
        <p:grpSpPr>
          <a:xfrm>
            <a:off x="3339465" y="5250815"/>
            <a:ext cx="5125720" cy="982980"/>
            <a:chOff x="5762" y="8269"/>
            <a:chExt cx="8072" cy="1548"/>
          </a:xfrm>
        </p:grpSpPr>
        <mc:AlternateContent xmlns:mc="http://schemas.openxmlformats.org/markup-compatibility/2006" xmlns:a14="http://schemas.microsoft.com/office/drawing/2010/main">
          <mc:Choice Requires="a14">
            <p:sp>
              <p:nvSpPr>
                <p:cNvPr id="14" name="文本框 13"/>
                <p:cNvSpPr txBox="1"/>
                <p:nvPr/>
              </p:nvSpPr>
              <p:spPr>
                <a:xfrm>
                  <a:off x="5970" y="9186"/>
                  <a:ext cx="7657" cy="63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MS Mincho" charset="0"/>
                            <a:cs typeface="Cambria Math" panose="02040503050406030204" charset="0"/>
                          </a:rPr>
                          <m:t> </m:t>
                        </m:r>
                        <m:acc>
                          <m:accPr>
                            <m:chr m:val="̅"/>
                            <m:ctrlPr>
                              <a:rPr lang="en-US" altLang="zh-CN" sz="2800" i="1">
                                <a:latin typeface="Cambria Math" panose="02040503050406030204" pitchFamily="18" charset="0"/>
                                <a:cs typeface="Cambria Math" panose="02040503050406030204" charset="0"/>
                              </a:rPr>
                            </m:ctrlPr>
                          </m:accPr>
                          <m:e>
                            <m:r>
                              <a:rPr lang="en-US" altLang="zh-CN" sz="2800" i="1">
                                <a:latin typeface="Cambria Math" panose="02040503050406030204" charset="0"/>
                                <a:cs typeface="Cambria Math" panose="02040503050406030204" charset="0"/>
                              </a:rPr>
                              <m:t>𝐴</m:t>
                            </m:r>
                          </m:e>
                        </m:acc>
                        <m:r>
                          <a:rPr lang="en-US" altLang="zh-CN" sz="2800" i="1">
                            <a:latin typeface="Cambria Math" panose="02040503050406030204" charset="0"/>
                            <a:cs typeface="Cambria Math" panose="02040503050406030204" charset="0"/>
                          </a:rPr>
                          <m:t>=0.2×0.6+0.4×0.7=0.4</m:t>
                        </m:r>
                      </m:oMath>
                    </m:oMathPara>
                  </a14:m>
                  <a:endParaRPr lang="zh-CN" altLang="en-US"/>
                </a:p>
              </p:txBody>
            </p:sp>
          </mc:Choice>
          <mc:Fallback xmlns="">
            <p:sp>
              <p:nvSpPr>
                <p:cNvPr id="14" name="文本框 13"/>
                <p:cNvSpPr txBox="1">
                  <a:spLocks noRot="1" noChangeAspect="1" noMove="1" noResize="1" noEditPoints="1" noAdjustHandles="1" noChangeArrowheads="1" noChangeShapeType="1" noTextEdit="1"/>
                </p:cNvSpPr>
                <p:nvPr/>
              </p:nvSpPr>
              <p:spPr>
                <a:xfrm>
                  <a:off x="5970" y="9186"/>
                  <a:ext cx="7657" cy="631"/>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762" y="8269"/>
                  <a:ext cx="8072" cy="822"/>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cs typeface="Cambria Math" panose="02040503050406030204" charset="0"/>
                          </a:rPr>
                          <m:t>𝐴</m:t>
                        </m:r>
                        <m:r>
                          <a:rPr lang="en-US" altLang="zh-CN" sz="2800" i="1">
                            <a:latin typeface="Cambria Math" panose="02040503050406030204" charset="0"/>
                            <a:cs typeface="Cambria Math" panose="02040503050406030204" charset="0"/>
                          </a:rPr>
                          <m:t>=0.8×0.6+0.3×0.4=0.6</m:t>
                        </m:r>
                      </m:oMath>
                    </m:oMathPara>
                  </a14:m>
                  <a:endParaRPr lang="zh-CN" altLang="en-US"/>
                </a:p>
              </p:txBody>
            </p:sp>
          </mc:Choice>
          <mc:Fallback xmlns="">
            <p:sp>
              <p:nvSpPr>
                <p:cNvPr id="15" name="文本框 14"/>
                <p:cNvSpPr txBox="1">
                  <a:spLocks noRot="1" noChangeAspect="1" noMove="1" noResize="1" noEditPoints="1" noAdjustHandles="1" noChangeArrowheads="1" noChangeShapeType="1" noTextEdit="1"/>
                </p:cNvSpPr>
                <p:nvPr/>
              </p:nvSpPr>
              <p:spPr>
                <a:xfrm>
                  <a:off x="5762" y="8269"/>
                  <a:ext cx="8072" cy="822"/>
                </a:xfrm>
                <a:prstGeom prst="rect">
                  <a:avLst/>
                </a:prstGeom>
                <a:blipFill rotWithShape="1">
                  <a:blip r:embed="rId5"/>
                </a:blipFill>
              </p:spPr>
              <p:txBody>
                <a:bodyPr/>
                <a:lstStyle/>
                <a:p>
                  <a:r>
                    <a:rPr lang="zh-CN" altLang="en-US">
                      <a:noFill/>
                    </a:rPr>
                    <a:t> </a:t>
                  </a:r>
                </a:p>
              </p:txBody>
            </p:sp>
          </mc:Fallback>
        </mc:AlternateContent>
      </p:grpSp>
      <p:sp>
        <p:nvSpPr>
          <p:cNvPr id="17" name="右箭头 16"/>
          <p:cNvSpPr/>
          <p:nvPr/>
        </p:nvSpPr>
        <p:spPr>
          <a:xfrm rot="5400000">
            <a:off x="5416550" y="4769485"/>
            <a:ext cx="723265" cy="288925"/>
          </a:xfrm>
          <a:prstGeom prst="rightArrow">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mc:AlternateContent xmlns:mc="http://schemas.openxmlformats.org/markup-compatibility/2006" xmlns:a14="http://schemas.microsoft.com/office/drawing/2010/main">
        <mc:Choice Requires="a14">
          <p:sp>
            <p:nvSpPr>
              <p:cNvPr id="18" name="文本框 17"/>
              <p:cNvSpPr txBox="1"/>
              <p:nvPr/>
            </p:nvSpPr>
            <p:spPr>
              <a:xfrm>
                <a:off x="5230495" y="2498725"/>
                <a:ext cx="1193165" cy="483235"/>
              </a:xfrm>
              <a:prstGeom prst="rect">
                <a:avLst/>
              </a:prstGeom>
              <a:noFill/>
            </p:spPr>
            <p:txBody>
              <a:bodyPr wrap="square" rtlCol="0">
                <a:spAutoFit/>
              </a:bodyPr>
              <a:lstStyle/>
              <a:p>
                <a:r>
                  <a:rPr lang="zh-CN" altLang="en-US" sz="2400" b="1">
                    <a:solidFill>
                      <a:srgbClr val="FF0000"/>
                    </a:solidFill>
                    <a:latin typeface="楷体" panose="02010609060101010101" charset="-122"/>
                    <a:ea typeface="楷体" panose="02010609060101010101" charset="-122"/>
                  </a:rPr>
                  <a:t>实例</a:t>
                </a:r>
                <a14:m>
                  <m:oMath xmlns:m="http://schemas.openxmlformats.org/officeDocument/2006/math">
                    <m:sSub>
                      <m:sSubPr>
                        <m:ctrlPr>
                          <a:rPr lang="zh-CN" altLang="en-US" sz="2400" b="1" i="1">
                            <a:solidFill>
                              <a:srgbClr val="FF0000"/>
                            </a:solidFill>
                            <a:latin typeface="Cambria Math" panose="02040503050406030204" pitchFamily="18" charset="0"/>
                            <a:ea typeface="楷体" panose="02010609060101010101" charset="-122"/>
                          </a:rPr>
                        </m:ctrlPr>
                      </m:sSubPr>
                      <m:e>
                        <m:r>
                          <a:rPr lang="zh-CN" altLang="en-US" sz="2400" b="1">
                            <a:solidFill>
                              <a:srgbClr val="FF0000"/>
                            </a:solidFill>
                            <a:latin typeface="Cambria Math" panose="02040503050406030204" charset="0"/>
                            <a:ea typeface="楷体" panose="02010609060101010101" charset="-122"/>
                          </a:rPr>
                          <m:t>𝐒</m:t>
                        </m:r>
                      </m:e>
                      <m:sub>
                        <m:r>
                          <a:rPr lang="zh-CN" altLang="en-US" sz="2400" b="1">
                            <a:solidFill>
                              <a:srgbClr val="FF0000"/>
                            </a:solidFill>
                            <a:latin typeface="Cambria Math" panose="02040503050406030204" charset="0"/>
                            <a:ea typeface="楷体" panose="02010609060101010101" charset="-122"/>
                          </a:rPr>
                          <m:t>𝟒</m:t>
                        </m:r>
                      </m:sub>
                    </m:sSub>
                  </m:oMath>
                </a14:m>
                <a:endParaRPr lang="zh-CN" altLang="en-US" sz="2400" b="1">
                  <a:solidFill>
                    <a:srgbClr val="FF0000"/>
                  </a:solidFill>
                  <a:latin typeface="Cambria Math" panose="02040503050406030204" charset="0"/>
                  <a:ea typeface="楷体" panose="02010609060101010101" charset="-122"/>
                  <a:cs typeface="Cambria Math" panose="02040503050406030204"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5230495" y="2498725"/>
                <a:ext cx="1193165" cy="483235"/>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transition spd="med">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66</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pic>
        <p:nvPicPr>
          <p:cNvPr id="100" name="图片 99"/>
          <p:cNvPicPr>
            <a:picLocks noChangeAspect="1"/>
          </p:cNvPicPr>
          <p:nvPr>
            <p:custDataLst>
              <p:tags r:id="rId1"/>
            </p:custDataLst>
          </p:nvPr>
        </p:nvPicPr>
        <p:blipFill>
          <a:blip r:embed="rId3"/>
          <a:srcRect t="37570"/>
          <a:stretch>
            <a:fillRect/>
          </a:stretch>
        </p:blipFill>
        <p:spPr>
          <a:xfrm>
            <a:off x="705485" y="1679575"/>
            <a:ext cx="4999355" cy="3769360"/>
          </a:xfrm>
          <a:prstGeom prst="rect">
            <a:avLst/>
          </a:prstGeom>
          <a:noFill/>
          <a:ln w="9525">
            <a:noFill/>
          </a:ln>
        </p:spPr>
      </p:pic>
      <p:sp>
        <p:nvSpPr>
          <p:cNvPr id="11" name="文本框 10"/>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mc:AlternateContent xmlns:mc="http://schemas.openxmlformats.org/markup-compatibility/2006" xmlns:a14="http://schemas.microsoft.com/office/drawing/2010/main">
        <mc:Choice Requires="a14">
          <p:sp>
            <p:nvSpPr>
              <p:cNvPr id="12" name="文本框 11"/>
              <p:cNvSpPr txBox="1"/>
              <p:nvPr/>
            </p:nvSpPr>
            <p:spPr>
              <a:xfrm>
                <a:off x="8344535" y="3630930"/>
                <a:ext cx="2628900" cy="578485"/>
              </a:xfrm>
              <a:prstGeom prst="rect">
                <a:avLst/>
              </a:prstGeom>
              <a:noFill/>
            </p:spPr>
            <p:txBody>
              <a:bodyPr wrap="none" rtlCol="0" anchor="t">
                <a:spAutoFit/>
              </a:bodyPr>
              <a:lstStyle/>
              <a:p>
                <a:pPr algn="l"/>
                <a14:m>
                  <m:oMath xmlns:m="http://schemas.openxmlformats.org/officeDocument/2006/math">
                    <m:sSubSup>
                      <m:sSubSupPr>
                        <m:ctrlPr>
                          <a:rPr lang="en-US" altLang="zh-CN" sz="2800" b="1" i="1">
                            <a:latin typeface="Cambria Math" panose="02040503050406030204" pitchFamily="18" charset="0"/>
                            <a:cs typeface="Cambria Math" panose="02040503050406030204" charset="0"/>
                          </a:rPr>
                        </m:ctrlPr>
                      </m:sSubSupPr>
                      <m:e>
                        <m:r>
                          <a:rPr lang="en-US" altLang="zh-CN" sz="2800" b="1" i="1">
                            <a:latin typeface="Cambria Math" panose="02040503050406030204" charset="0"/>
                            <a:cs typeface="Cambria Math" panose="02040503050406030204" charset="0"/>
                          </a:rPr>
                          <m:t>𝑼</m:t>
                        </m:r>
                      </m:e>
                      <m:sub>
                        <m:r>
                          <a:rPr lang="en-US" altLang="zh-CN" sz="2800" b="1" i="1">
                            <a:latin typeface="Cambria Math" panose="02040503050406030204" charset="0"/>
                            <a:cs typeface="Cambria Math" panose="02040503050406030204" charset="0"/>
                          </a:rPr>
                          <m:t>𝟏</m:t>
                        </m:r>
                      </m:sub>
                      <m:sup>
                        <m:r>
                          <a:rPr lang="en-US" altLang="zh-CN" sz="2800" b="1" i="1">
                            <a:latin typeface="Cambria Math" panose="02040503050406030204" charset="0"/>
                            <a:cs typeface="Cambria Math" panose="02040503050406030204" charset="0"/>
                          </a:rPr>
                          <m:t>𝑨</m:t>
                        </m:r>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𝑩</m:t>
                        </m:r>
                      </m:sup>
                    </m:sSubSup>
                  </m:oMath>
                </a14:m>
                <a:r>
                  <a:rPr lang="zh-CN" altLang="en-US" sz="2800">
                    <a:latin typeface="Cambria Math" panose="02040503050406030204" charset="0"/>
                    <a:cs typeface="Cambria Math" panose="02040503050406030204" charset="0"/>
                  </a:rPr>
                  <a:t>、</a:t>
                </a:r>
                <a14:m>
                  <m:oMath xmlns:m="http://schemas.openxmlformats.org/officeDocument/2006/math">
                    <m:sSubSup>
                      <m:sSubSupPr>
                        <m:ctrlPr>
                          <a:rPr lang="en-US" altLang="zh-CN" sz="2800" b="1" i="1">
                            <a:latin typeface="Cambria Math" panose="02040503050406030204" pitchFamily="18" charset="0"/>
                            <a:cs typeface="Cambria Math" panose="02040503050406030204" charset="0"/>
                          </a:rPr>
                        </m:ctrlPr>
                      </m:sSubSupPr>
                      <m:e>
                        <m:r>
                          <a:rPr lang="en-US" altLang="zh-CN" sz="2800" b="1" i="1">
                            <a:latin typeface="Cambria Math" panose="02040503050406030204" charset="0"/>
                            <a:cs typeface="Cambria Math" panose="02040503050406030204" charset="0"/>
                          </a:rPr>
                          <m:t>𝑼</m:t>
                        </m:r>
                      </m:e>
                      <m:sub>
                        <m:r>
                          <a:rPr lang="en-US" altLang="zh-CN" sz="2800" b="1" i="1">
                            <a:latin typeface="Cambria Math" panose="02040503050406030204" charset="0"/>
                            <a:cs typeface="Cambria Math" panose="02040503050406030204" charset="0"/>
                          </a:rPr>
                          <m:t>𝟐</m:t>
                        </m:r>
                      </m:sub>
                      <m:sup>
                        <m:r>
                          <a:rPr lang="en-US" altLang="zh-CN" sz="2800" b="1" i="1">
                            <a:latin typeface="Cambria Math" panose="02040503050406030204" charset="0"/>
                            <a:cs typeface="Cambria Math" panose="02040503050406030204" charset="0"/>
                          </a:rPr>
                          <m:t>𝑨</m:t>
                        </m:r>
                        <m:r>
                          <a:rPr lang="en-US" altLang="zh-CN" sz="2800" b="1" i="1">
                            <a:latin typeface="Cambria Math" panose="02040503050406030204" charset="0"/>
                            <a:cs typeface="Cambria Math" panose="02040503050406030204" charset="0"/>
                          </a:rPr>
                          <m:t>,</m:t>
                        </m:r>
                        <m:r>
                          <a:rPr lang="en-US" altLang="zh-CN" sz="2800" b="1" i="1">
                            <a:latin typeface="Cambria Math" panose="02040503050406030204" charset="0"/>
                            <a:cs typeface="Cambria Math" panose="02040503050406030204" charset="0"/>
                          </a:rPr>
                          <m:t>𝑩</m:t>
                        </m:r>
                      </m:sup>
                    </m:sSubSup>
                    <m:r>
                      <a:rPr lang="en-US" altLang="zh-CN" sz="2800" b="1" i="1">
                        <a:latin typeface="Cambria Math" panose="02040503050406030204" charset="0"/>
                        <a:cs typeface="Cambria Math" panose="02040503050406030204" charset="0"/>
                      </a:rPr>
                      <m:t> ⋯⋯</m:t>
                    </m:r>
                  </m:oMath>
                </a14:m>
                <a:r>
                  <a:rPr lang="en-US" altLang="zh-CN">
                    <a:latin typeface="Cambria Math" panose="02040503050406030204" charset="0"/>
                    <a:cs typeface="Cambria Math" panose="02040503050406030204" charset="0"/>
                  </a:rPr>
                  <a:t> </a:t>
                </a:r>
              </a:p>
            </p:txBody>
          </p:sp>
        </mc:Choice>
        <mc:Fallback xmlns="">
          <p:sp>
            <p:nvSpPr>
              <p:cNvPr id="12" name="文本框 11"/>
              <p:cNvSpPr txBox="1">
                <a:spLocks noRot="1" noChangeAspect="1" noMove="1" noResize="1" noEditPoints="1" noAdjustHandles="1" noChangeArrowheads="1" noChangeShapeType="1" noTextEdit="1"/>
              </p:cNvSpPr>
              <p:nvPr/>
            </p:nvSpPr>
            <p:spPr>
              <a:xfrm>
                <a:off x="8344535" y="3630930"/>
                <a:ext cx="2628900" cy="57848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7515225" y="1496060"/>
                <a:ext cx="3931285" cy="79184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charset="0"/>
                          <a:cs typeface="Cambria Math" panose="02040503050406030204" charset="0"/>
                        </a:rPr>
                        <m:t>𝑷</m:t>
                      </m:r>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𝑨</m:t>
                      </m:r>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𝑩</m:t>
                      </m:r>
                      <m:r>
                        <a:rPr lang="en-US" altLang="zh-CN" sz="2000" b="1" i="1">
                          <a:latin typeface="Cambria Math" panose="02040503050406030204" charset="0"/>
                          <a:cs typeface="Cambria Math" panose="02040503050406030204" charset="0"/>
                        </a:rPr>
                        <m:t>) = </m:t>
                      </m:r>
                      <m:f>
                        <m:fPr>
                          <m:ctrlPr>
                            <a:rPr lang="en-US" altLang="zh-CN" sz="2000" b="1" i="1">
                              <a:latin typeface="Cambria Math" panose="02040503050406030204" pitchFamily="18" charset="0"/>
                              <a:cs typeface="Cambria Math" panose="02040503050406030204" charset="0"/>
                            </a:rPr>
                          </m:ctrlPr>
                        </m:fPr>
                        <m:num>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Sup>
                            <m:sSubSupPr>
                              <m:ctrlPr>
                                <a:rPr lang="en-US" altLang="zh-CN" sz="2000" b="1" i="1">
                                  <a:latin typeface="Cambria Math" panose="02040503050406030204" pitchFamily="18" charset="0"/>
                                  <a:cs typeface="Cambria Math" panose="02040503050406030204" charset="0"/>
                                </a:rPr>
                              </m:ctrlPr>
                            </m:sSubSup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𝟏</m:t>
                              </m:r>
                            </m:sub>
                            <m:sup>
                              <m:r>
                                <a:rPr lang="en-US" altLang="zh-CN" sz="2000" b="1" i="1">
                                  <a:latin typeface="Cambria Math" panose="02040503050406030204" charset="0"/>
                                  <a:cs typeface="Cambria Math" panose="02040503050406030204" charset="0"/>
                                </a:rPr>
                                <m:t>𝑨</m:t>
                              </m:r>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𝑩</m:t>
                              </m:r>
                            </m:sup>
                          </m:sSubSup>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Sup>
                            <m:sSubSupPr>
                              <m:ctrlPr>
                                <a:rPr lang="en-US" altLang="zh-CN" sz="2000" b="1" i="1">
                                  <a:latin typeface="Cambria Math" panose="02040503050406030204" pitchFamily="18" charset="0"/>
                                  <a:cs typeface="Cambria Math" panose="02040503050406030204" charset="0"/>
                                </a:rPr>
                              </m:ctrlPr>
                            </m:sSubSup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𝟐</m:t>
                              </m:r>
                            </m:sub>
                            <m:sup>
                              <m:r>
                                <a:rPr lang="en-US" altLang="zh-CN" sz="2000" b="1" i="1">
                                  <a:latin typeface="Cambria Math" panose="02040503050406030204" charset="0"/>
                                  <a:cs typeface="Cambria Math" panose="02040503050406030204" charset="0"/>
                                </a:rPr>
                                <m:t>𝑨</m:t>
                              </m:r>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𝑩</m:t>
                              </m:r>
                            </m:sup>
                          </m:sSubSup>
                          <m:r>
                            <a:rPr lang="en-US" altLang="zh-CN" sz="2000" b="1" i="1">
                              <a:latin typeface="Cambria Math" panose="02040503050406030204" charset="0"/>
                              <a:cs typeface="Cambria Math" panose="02040503050406030204" charset="0"/>
                            </a:rPr>
                            <m:t>)</m:t>
                          </m:r>
                        </m:num>
                        <m:den>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𝑵</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𝑼</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oMath>
                  </m:oMathPara>
                </a14:m>
                <a:endParaRPr lang="en-US" altLang="zh-CN" sz="2000" b="1" i="1">
                  <a:latin typeface="Cambria Math" panose="02040503050406030204" charset="0"/>
                  <a:cs typeface="Cambria Math" panose="02040503050406030204"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7515225" y="1496060"/>
                <a:ext cx="3931285" cy="791845"/>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15" name="肘形连接符 14"/>
          <p:cNvCxnSpPr>
            <a:endCxn id="12" idx="1"/>
          </p:cNvCxnSpPr>
          <p:nvPr/>
        </p:nvCxnSpPr>
        <p:spPr>
          <a:xfrm>
            <a:off x="3161665" y="2827655"/>
            <a:ext cx="5182870" cy="1092835"/>
          </a:xfrm>
          <a:prstGeom prst="bentConnector3">
            <a:avLst>
              <a:gd name="adj1" fmla="val 66650"/>
            </a:avLst>
          </a:prstGeom>
          <a:solidFill>
            <a:schemeClr val="accent1"/>
          </a:solidFill>
          <a:ln w="38100" cap="flat" cmpd="sng" algn="ctr">
            <a:solidFill>
              <a:srgbClr val="FF0000"/>
            </a:solidFill>
            <a:prstDash val="solid"/>
            <a:round/>
            <a:headEnd type="none" w="med" len="med"/>
            <a:tailEnd type="arrow" w="med" len="med"/>
          </a:ln>
        </p:spPr>
      </p:cxnSp>
      <p:cxnSp>
        <p:nvCxnSpPr>
          <p:cNvPr id="16" name="肘形连接符 15"/>
          <p:cNvCxnSpPr>
            <a:endCxn id="14" idx="1"/>
          </p:cNvCxnSpPr>
          <p:nvPr/>
        </p:nvCxnSpPr>
        <p:spPr>
          <a:xfrm flipV="1">
            <a:off x="4008120" y="1892300"/>
            <a:ext cx="3507105" cy="629285"/>
          </a:xfrm>
          <a:prstGeom prst="bentConnector3">
            <a:avLst>
              <a:gd name="adj1" fmla="val 74198"/>
            </a:avLst>
          </a:prstGeom>
          <a:solidFill>
            <a:schemeClr val="accent1"/>
          </a:solidFill>
          <a:ln w="38100" cap="flat" cmpd="sng" algn="ctr">
            <a:solidFill>
              <a:srgbClr val="FF0000"/>
            </a:solidFill>
            <a:prstDash val="solid"/>
            <a:round/>
            <a:headEnd type="none" w="med" len="med"/>
            <a:tailEnd type="arrow" w="med" len="med"/>
          </a:ln>
        </p:spPr>
      </p:cxnSp>
    </p:spTree>
  </p:cSld>
  <p:clrMapOvr>
    <a:masterClrMapping/>
  </p:clrMapOvr>
  <p:transition spd="med">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67</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4631055"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 利用领域约束和启发式知识</a:t>
            </a:r>
          </a:p>
        </p:txBody>
      </p:sp>
      <p:sp>
        <p:nvSpPr>
          <p:cNvPr id="2" name="文本框 1"/>
          <p:cNvSpPr txBox="1"/>
          <p:nvPr/>
        </p:nvSpPr>
        <p:spPr>
          <a:xfrm>
            <a:off x="584200" y="1652270"/>
            <a:ext cx="7918450" cy="1383665"/>
          </a:xfrm>
          <a:prstGeom prst="rect">
            <a:avLst/>
          </a:prstGeom>
          <a:noFill/>
        </p:spPr>
        <p:txBody>
          <a:bodyPr wrap="square" rtlCol="0" anchor="t">
            <a:spAutoFit/>
          </a:bodyPr>
          <a:lstStyle/>
          <a:p>
            <a:r>
              <a:rPr lang="en-US" altLang="zh-CN" sz="2800" b="1">
                <a:latin typeface="楷体" panose="02010609060101010101" charset="-122"/>
                <a:ea typeface="楷体" panose="02010609060101010101" charset="-122"/>
              </a:rPr>
              <a:t>  </a:t>
            </a:r>
            <a:r>
              <a:rPr lang="en-US" altLang="zh-CN" sz="2800">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经过相似度估计，得到了概念之间的相似度矩阵，进一步利用给定的</a:t>
            </a:r>
            <a:r>
              <a:rPr lang="zh-CN" altLang="en-US" sz="2800">
                <a:solidFill>
                  <a:srgbClr val="FF0000"/>
                </a:solidFill>
                <a:latin typeface="楷体" panose="02010609060101010101" charset="-122"/>
                <a:ea typeface="楷体" panose="02010609060101010101" charset="-122"/>
              </a:rPr>
              <a:t>领域约束和启发式知识</a:t>
            </a:r>
            <a:r>
              <a:rPr lang="zh-CN" altLang="en-US" sz="2800">
                <a:latin typeface="楷体" panose="02010609060101010101" charset="-122"/>
                <a:ea typeface="楷体" panose="02010609060101010101" charset="-122"/>
              </a:rPr>
              <a:t>，能获得最佳的正确映射。</a:t>
            </a:r>
          </a:p>
        </p:txBody>
      </p:sp>
      <p:grpSp>
        <p:nvGrpSpPr>
          <p:cNvPr id="7" name="组合 6"/>
          <p:cNvGrpSpPr/>
          <p:nvPr/>
        </p:nvGrpSpPr>
        <p:grpSpPr>
          <a:xfrm>
            <a:off x="8898890" y="1130300"/>
            <a:ext cx="3106420" cy="3751580"/>
            <a:chOff x="13378" y="1780"/>
            <a:chExt cx="4892" cy="5908"/>
          </a:xfrm>
        </p:grpSpPr>
        <p:pic>
          <p:nvPicPr>
            <p:cNvPr id="100" name="图片 99"/>
            <p:cNvPicPr>
              <a:picLocks noChangeAspect="1"/>
            </p:cNvPicPr>
            <p:nvPr>
              <p:custDataLst>
                <p:tags r:id="rId1"/>
              </p:custDataLst>
            </p:nvPr>
          </p:nvPicPr>
          <p:blipFill>
            <a:blip r:embed="rId3"/>
            <a:stretch>
              <a:fillRect/>
            </a:stretch>
          </p:blipFill>
          <p:spPr>
            <a:xfrm>
              <a:off x="13378" y="1780"/>
              <a:ext cx="4892" cy="5908"/>
            </a:xfrm>
            <a:prstGeom prst="rect">
              <a:avLst/>
            </a:prstGeom>
            <a:noFill/>
            <a:ln w="9525">
              <a:noFill/>
            </a:ln>
          </p:spPr>
        </p:pic>
        <p:sp>
          <p:nvSpPr>
            <p:cNvPr id="6" name="矩形 5"/>
            <p:cNvSpPr/>
            <p:nvPr/>
          </p:nvSpPr>
          <p:spPr>
            <a:xfrm>
              <a:off x="13738" y="1919"/>
              <a:ext cx="3987" cy="1879"/>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grpSp>
      <p:sp>
        <p:nvSpPr>
          <p:cNvPr id="8" name="文本框 7"/>
          <p:cNvSpPr txBox="1"/>
          <p:nvPr/>
        </p:nvSpPr>
        <p:spPr>
          <a:xfrm>
            <a:off x="584200" y="3128010"/>
            <a:ext cx="8314690" cy="1568450"/>
          </a:xfrm>
          <a:prstGeom prst="rect">
            <a:avLst/>
          </a:prstGeom>
          <a:noFill/>
        </p:spPr>
        <p:txBody>
          <a:bodyPr wrap="square" rtlCol="0">
            <a:spAutoFit/>
          </a:bodyPr>
          <a:lstStyle/>
          <a:p>
            <a:pPr marL="457200" indent="-457200">
              <a:buFont typeface="Arial" panose="020B0604020202090204" pitchFamily="34" charset="0"/>
              <a:buChar char="•"/>
            </a:pPr>
            <a:r>
              <a:rPr lang="zh-CN" altLang="en-US" sz="3600" b="1">
                <a:latin typeface="楷体" panose="02010609060101010101" charset="-122"/>
                <a:ea typeface="楷体" panose="02010609060101010101" charset="-122"/>
              </a:rPr>
              <a:t>放松标记</a:t>
            </a:r>
            <a:r>
              <a:rPr lang="en-US" altLang="zh-CN" sz="3600" b="1">
                <a:latin typeface="楷体" panose="02010609060101010101" charset="-122"/>
                <a:ea typeface="楷体" panose="02010609060101010101" charset="-122"/>
              </a:rPr>
              <a:t> </a:t>
            </a:r>
            <a:r>
              <a:rPr lang="en-US" altLang="zh-CN" sz="2400" b="1">
                <a:latin typeface="楷体" panose="02010609060101010101" charset="-122"/>
                <a:ea typeface="楷体" panose="02010609060101010101" charset="-122"/>
                <a:sym typeface="+mn-ea"/>
              </a:rPr>
              <a:t>节点邻居对其标签的影响用公式量化。</a:t>
            </a:r>
            <a:r>
              <a:rPr lang="zh-CN" altLang="en-US" sz="2400" b="1">
                <a:latin typeface="楷体" panose="02010609060101010101" charset="-122"/>
                <a:ea typeface="楷体" panose="02010609060101010101" charset="-122"/>
                <a:sym typeface="+mn-ea"/>
              </a:rPr>
              <a:t>根据两本体的特征和领域知识寻找本体节点间的对应关系</a:t>
            </a:r>
            <a:endParaRPr lang="zh-CN" altLang="en-US" sz="3600" b="1">
              <a:latin typeface="楷体" panose="02010609060101010101" charset="-122"/>
              <a:ea typeface="楷体" panose="02010609060101010101" charset="-122"/>
            </a:endParaRPr>
          </a:p>
          <a:p>
            <a:pPr marL="457200" indent="-457200">
              <a:buFont typeface="Arial" panose="020B0604020202090204" pitchFamily="34" charset="0"/>
              <a:buChar char="•"/>
            </a:pPr>
            <a:r>
              <a:rPr lang="zh-CN" altLang="en-US" sz="3600" b="1">
                <a:latin typeface="楷体" panose="02010609060101010101" charset="-122"/>
                <a:ea typeface="楷体" panose="02010609060101010101" charset="-122"/>
              </a:rPr>
              <a:t>考虑约束</a:t>
            </a:r>
          </a:p>
        </p:txBody>
      </p:sp>
      <p:sp>
        <p:nvSpPr>
          <p:cNvPr id="9" name="文本框 8"/>
          <p:cNvSpPr txBox="1"/>
          <p:nvPr/>
        </p:nvSpPr>
        <p:spPr>
          <a:xfrm>
            <a:off x="705485" y="4788535"/>
            <a:ext cx="8194040" cy="953135"/>
          </a:xfrm>
          <a:prstGeom prst="rect">
            <a:avLst/>
          </a:prstGeom>
          <a:noFill/>
        </p:spPr>
        <p:txBody>
          <a:bodyPr wrap="square" rtlCol="0" anchor="t">
            <a:spAutoFit/>
          </a:bodyPr>
          <a:lstStyle/>
          <a:p>
            <a:r>
              <a:rPr lang="en-US" altLang="zh-CN" sz="2800">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GLUE利用这些限制进一步寻找正确的映射或去除不太可能的映射。</a:t>
            </a:r>
          </a:p>
        </p:txBody>
      </p:sp>
    </p:spTree>
  </p:cSld>
  <p:clrMapOvr>
    <a:masterClrMapping/>
  </p:clrMapOvr>
  <p:transition spd="med">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68</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424053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扩充 GLUE 发现复杂映射</a:t>
            </a:r>
          </a:p>
        </p:txBody>
      </p:sp>
      <p:sp>
        <p:nvSpPr>
          <p:cNvPr id="2" name="文本框 1"/>
          <p:cNvSpPr txBox="1"/>
          <p:nvPr/>
        </p:nvSpPr>
        <p:spPr>
          <a:xfrm>
            <a:off x="1570355" y="2545080"/>
            <a:ext cx="8390890" cy="1383665"/>
          </a:xfrm>
          <a:prstGeom prst="rect">
            <a:avLst/>
          </a:prstGeom>
          <a:noFill/>
        </p:spPr>
        <p:txBody>
          <a:bodyPr wrap="square" rtlCol="0" anchor="t">
            <a:spAutoFit/>
          </a:bodyPr>
          <a:lstStyle/>
          <a:p>
            <a:r>
              <a:rPr lang="en-US" altLang="zh-CN" sz="2800">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GLUE寻找给定分类本体概念之间1∶1的简单映射，但是实际应用中的</a:t>
            </a:r>
            <a:r>
              <a:rPr lang="zh-CN" altLang="en-US" sz="2800">
                <a:solidFill>
                  <a:srgbClr val="FF0000"/>
                </a:solidFill>
                <a:latin typeface="楷体" panose="02010609060101010101" charset="-122"/>
                <a:ea typeface="楷体" panose="02010609060101010101" charset="-122"/>
              </a:rPr>
              <a:t>复杂映射很普遍</a:t>
            </a:r>
            <a:r>
              <a:rPr lang="zh-CN" altLang="en-US" sz="2800">
                <a:latin typeface="楷体" panose="02010609060101010101" charset="-122"/>
                <a:ea typeface="楷体" panose="02010609060101010101" charset="-122"/>
              </a:rPr>
              <a:t>。因此，GLUE被扩充为</a:t>
            </a:r>
            <a:r>
              <a:rPr lang="zh-CN" altLang="en-US" sz="2800">
                <a:solidFill>
                  <a:srgbClr val="FF0000"/>
                </a:solidFill>
                <a:latin typeface="楷体" panose="02010609060101010101" charset="-122"/>
                <a:ea typeface="楷体" panose="02010609060101010101" charset="-122"/>
              </a:rPr>
              <a:t>CGLUE</a:t>
            </a:r>
            <a:r>
              <a:rPr lang="zh-CN" altLang="en-US" sz="2800">
                <a:latin typeface="楷体" panose="02010609060101010101" charset="-122"/>
                <a:ea typeface="楷体" panose="02010609060101010101" charset="-122"/>
              </a:rPr>
              <a:t>，可以用于发现异构本体间的复杂映射。</a:t>
            </a:r>
          </a:p>
        </p:txBody>
      </p:sp>
    </p:spTree>
  </p:cSld>
  <p:clrMapOvr>
    <a:masterClrMapping/>
  </p:clrMapOvr>
  <p:transition spd="med">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69</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算法总结</a:t>
            </a:r>
          </a:p>
        </p:txBody>
      </p:sp>
      <p:sp>
        <p:nvSpPr>
          <p:cNvPr id="2" name="文本框 1"/>
          <p:cNvSpPr txBox="1"/>
          <p:nvPr/>
        </p:nvSpPr>
        <p:spPr>
          <a:xfrm>
            <a:off x="705485" y="1781810"/>
            <a:ext cx="10701020" cy="3107690"/>
          </a:xfrm>
          <a:prstGeom prst="rect">
            <a:avLst/>
          </a:prstGeom>
          <a:noFill/>
        </p:spPr>
        <p:txBody>
          <a:bodyPr wrap="square" rtlCol="0" anchor="t">
            <a:spAutoFit/>
          </a:bodyPr>
          <a:lstStyle/>
          <a:p>
            <a:pPr marL="285750" indent="-285750">
              <a:buFont typeface="Arial" panose="020B0604020202090204" pitchFamily="34" charset="0"/>
              <a:buChar char="•"/>
            </a:pPr>
            <a:r>
              <a:rPr lang="zh-CN" altLang="en-US" sz="2800">
                <a:latin typeface="楷体" panose="02010609060101010101" charset="-122"/>
                <a:ea typeface="楷体" panose="02010609060101010101" charset="-122"/>
              </a:rPr>
              <a:t>GLUE 是早期经典的本体映射工作之一。GLUE的语义相似基础建立在概念的</a:t>
            </a:r>
            <a:r>
              <a:rPr lang="zh-CN" altLang="en-US" sz="2800">
                <a:solidFill>
                  <a:srgbClr val="FF0000"/>
                </a:solidFill>
                <a:latin typeface="楷体" panose="02010609060101010101" charset="-122"/>
                <a:ea typeface="楷体" panose="02010609060101010101" charset="-122"/>
              </a:rPr>
              <a:t>联合概率分布</a:t>
            </a:r>
            <a:r>
              <a:rPr lang="zh-CN" altLang="en-US" sz="2800">
                <a:latin typeface="楷体" panose="02010609060101010101" charset="-122"/>
                <a:ea typeface="楷体" panose="02010609060101010101" charset="-122"/>
              </a:rPr>
              <a:t>上，它利用</a:t>
            </a:r>
            <a:r>
              <a:rPr lang="zh-CN" altLang="en-US" sz="2800">
                <a:solidFill>
                  <a:srgbClr val="FF0000"/>
                </a:solidFill>
                <a:latin typeface="楷体" panose="02010609060101010101" charset="-122"/>
                <a:ea typeface="楷体" panose="02010609060101010101" charset="-122"/>
              </a:rPr>
              <a:t>机器学习</a:t>
            </a:r>
            <a:r>
              <a:rPr lang="zh-CN" altLang="en-US" sz="2800">
                <a:latin typeface="楷体" panose="02010609060101010101" charset="-122"/>
                <a:ea typeface="楷体" panose="02010609060101010101" charset="-122"/>
              </a:rPr>
              <a:t>的方法，特别是采用了</a:t>
            </a:r>
            <a:r>
              <a:rPr lang="zh-CN" altLang="en-US" sz="2800">
                <a:solidFill>
                  <a:srgbClr val="FF0000"/>
                </a:solidFill>
                <a:latin typeface="楷体" panose="02010609060101010101" charset="-122"/>
                <a:ea typeface="楷体" panose="02010609060101010101" charset="-122"/>
              </a:rPr>
              <a:t>多策略的学习</a:t>
            </a:r>
            <a:r>
              <a:rPr lang="zh-CN" altLang="en-US" sz="2800">
                <a:latin typeface="楷体" panose="02010609060101010101" charset="-122"/>
                <a:ea typeface="楷体" panose="02010609060101010101" charset="-122"/>
              </a:rPr>
              <a:t>来计算概念相似度；GLUE利用</a:t>
            </a:r>
            <a:r>
              <a:rPr lang="zh-CN" altLang="en-US" sz="2800">
                <a:solidFill>
                  <a:srgbClr val="FF0000"/>
                </a:solidFill>
                <a:latin typeface="楷体" panose="02010609060101010101" charset="-122"/>
                <a:ea typeface="楷体" panose="02010609060101010101" charset="-122"/>
              </a:rPr>
              <a:t>放松标记技术</a:t>
            </a:r>
            <a:r>
              <a:rPr lang="zh-CN" altLang="en-US" sz="2800">
                <a:latin typeface="楷体" panose="02010609060101010101" charset="-122"/>
                <a:ea typeface="楷体" panose="02010609060101010101" charset="-122"/>
              </a:rPr>
              <a:t>，利用</a:t>
            </a:r>
            <a:r>
              <a:rPr lang="zh-CN" altLang="en-US" sz="2800">
                <a:solidFill>
                  <a:srgbClr val="FF0000"/>
                </a:solidFill>
                <a:latin typeface="楷体" panose="02010609060101010101" charset="-122"/>
                <a:ea typeface="楷体" panose="02010609060101010101" charset="-122"/>
              </a:rPr>
              <a:t>启发式知识和特定领域约束</a:t>
            </a:r>
            <a:r>
              <a:rPr lang="zh-CN" altLang="en-US" sz="2800">
                <a:latin typeface="楷体" panose="02010609060101010101" charset="-122"/>
                <a:ea typeface="楷体" panose="02010609060101010101" charset="-122"/>
              </a:rPr>
              <a:t>来进一步提高匹配的正确率。</a:t>
            </a:r>
          </a:p>
          <a:p>
            <a:pPr marL="285750" indent="-285750">
              <a:buFont typeface="Arial" panose="020B0604020202090204" pitchFamily="34" charset="0"/>
              <a:buChar char="•"/>
            </a:pPr>
            <a:r>
              <a:rPr lang="zh-CN" altLang="en-US" sz="2800">
                <a:latin typeface="楷体" panose="02010609060101010101" charset="-122"/>
                <a:ea typeface="楷体" panose="02010609060101010101" charset="-122"/>
              </a:rPr>
              <a:t>试验表明，对于概念之间1:1的简单映射，GLUE能得到很不错的结果。扩展后的CGLUE系统还能进一步发现概念间1∶n类型的映射。</a:t>
            </a:r>
          </a:p>
          <a:p>
            <a:pPr marL="285750" indent="-285750">
              <a:buFont typeface="Arial" panose="020B0604020202090204" pitchFamily="34" charset="0"/>
              <a:buChar char="•"/>
            </a:pPr>
            <a:endParaRPr lang="zh-CN" altLang="en-US" sz="2800">
              <a:latin typeface="楷体" panose="02010609060101010101" charset="-122"/>
              <a:ea typeface="楷体" panose="02010609060101010101" charset="-122"/>
            </a:endParaRPr>
          </a:p>
        </p:txBody>
      </p:sp>
    </p:spTree>
  </p:cSld>
  <p:clrMapOvr>
    <a:masterClrMapping/>
  </p:clrMapOvr>
  <p:transition spd="med">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7</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892412"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知识图谱异构的原因</a:t>
            </a:r>
          </a:p>
        </p:txBody>
      </p:sp>
      <p:sp>
        <p:nvSpPr>
          <p:cNvPr id="5" name="文本框 4"/>
          <p:cNvSpPr txBox="1"/>
          <p:nvPr/>
        </p:nvSpPr>
        <p:spPr>
          <a:xfrm>
            <a:off x="616450" y="1036837"/>
            <a:ext cx="5073825" cy="721608"/>
          </a:xfrm>
          <a:prstGeom prst="rect">
            <a:avLst/>
          </a:prstGeom>
          <a:noFill/>
        </p:spPr>
        <p:txBody>
          <a:bodyPr wrap="none" rtlCol="0">
            <a:spAutoFit/>
          </a:bodyPr>
          <a:lstStyle/>
          <a:p>
            <a:pPr>
              <a:lnSpc>
                <a:spcPct val="200000"/>
              </a:lnSpc>
            </a:pPr>
            <a:r>
              <a:rPr lang="zh-CN" altLang="en-US" sz="2400" b="1" dirty="0"/>
              <a:t>根本原因</a:t>
            </a:r>
            <a:r>
              <a:rPr lang="en-US" altLang="zh-CN" sz="2400" b="1" dirty="0"/>
              <a:t>——</a:t>
            </a:r>
            <a:r>
              <a:rPr lang="zh-CN" altLang="en-US" sz="2400" b="1" dirty="0"/>
              <a:t>知识图谱之间的不匹配</a:t>
            </a:r>
            <a:endParaRPr lang="en-US" altLang="zh-CN" sz="2400" b="1" dirty="0"/>
          </a:p>
        </p:txBody>
      </p:sp>
      <p:grpSp>
        <p:nvGrpSpPr>
          <p:cNvPr id="22" name="组合 21"/>
          <p:cNvGrpSpPr/>
          <p:nvPr/>
        </p:nvGrpSpPr>
        <p:grpSpPr>
          <a:xfrm>
            <a:off x="161862" y="3430144"/>
            <a:ext cx="8920493" cy="1974065"/>
            <a:chOff x="1785178" y="2803414"/>
            <a:chExt cx="8856085" cy="1250266"/>
          </a:xfrm>
        </p:grpSpPr>
        <p:sp>
          <p:nvSpPr>
            <p:cNvPr id="23" name="任意多边形: 形状 22"/>
            <p:cNvSpPr/>
            <p:nvPr/>
          </p:nvSpPr>
          <p:spPr>
            <a:xfrm>
              <a:off x="1785178" y="2804318"/>
              <a:ext cx="3446969" cy="1249362"/>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0 w 3123406"/>
                <a:gd name="connsiteY5"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3406" h="1249362">
                  <a:moveTo>
                    <a:pt x="0" y="0"/>
                  </a:moveTo>
                  <a:lnTo>
                    <a:pt x="2498725" y="0"/>
                  </a:lnTo>
                  <a:lnTo>
                    <a:pt x="3123406" y="624681"/>
                  </a:lnTo>
                  <a:lnTo>
                    <a:pt x="2498725" y="1249362"/>
                  </a:lnTo>
                  <a:lnTo>
                    <a:pt x="0" y="124936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5374" tIns="162687" rIns="393684" bIns="162687" numCol="1" spcCol="1270" anchor="ctr" anchorCtr="0">
              <a:noAutofit/>
            </a:bodyPr>
            <a:lstStyle/>
            <a:p>
              <a:pPr marL="0" lvl="0" indent="0" defTabSz="2711450">
                <a:lnSpc>
                  <a:spcPct val="90000"/>
                </a:lnSpc>
                <a:spcBef>
                  <a:spcPct val="0"/>
                </a:spcBef>
                <a:spcAft>
                  <a:spcPct val="35000"/>
                </a:spcAft>
                <a:buNone/>
              </a:pPr>
              <a:r>
                <a:rPr lang="zh-CN" altLang="en-US" sz="2200" b="1" dirty="0"/>
                <a:t>语法不匹配</a:t>
              </a:r>
              <a:endParaRPr lang="en-US" altLang="zh-CN" sz="2200" b="1" dirty="0"/>
            </a:p>
            <a:p>
              <a:pPr marL="342900" lvl="0" indent="-342900" defTabSz="2711450">
                <a:lnSpc>
                  <a:spcPct val="90000"/>
                </a:lnSpc>
                <a:spcBef>
                  <a:spcPct val="0"/>
                </a:spcBef>
                <a:spcAft>
                  <a:spcPct val="35000"/>
                </a:spcAft>
                <a:buFont typeface="Arial" panose="020B0604020202090204" pitchFamily="34" charset="0"/>
                <a:buChar char="•"/>
              </a:pPr>
              <a:r>
                <a:rPr lang="zh-CN" altLang="en-US" sz="2000" dirty="0"/>
                <a:t>采用不同的描述语言</a:t>
              </a:r>
              <a:endParaRPr lang="en-US" altLang="zh-CN" sz="2000" dirty="0"/>
            </a:p>
            <a:p>
              <a:pPr marL="342900" lvl="0" indent="-342900" defTabSz="2711450">
                <a:lnSpc>
                  <a:spcPct val="90000"/>
                </a:lnSpc>
                <a:spcBef>
                  <a:spcPct val="0"/>
                </a:spcBef>
                <a:spcAft>
                  <a:spcPct val="35000"/>
                </a:spcAft>
                <a:buFont typeface="Arial" panose="020B0604020202090204" pitchFamily="34" charset="0"/>
                <a:buChar char="•"/>
              </a:pPr>
              <a:r>
                <a:rPr lang="en-US" altLang="zh-CN" sz="2000" dirty="0"/>
                <a:t>XML</a:t>
              </a:r>
              <a:r>
                <a:rPr lang="zh-CN" altLang="en-US" sz="2000" dirty="0"/>
                <a:t>，</a:t>
              </a:r>
              <a:r>
                <a:rPr lang="en-US" altLang="zh-CN" sz="2000" dirty="0"/>
                <a:t>RDF</a:t>
              </a:r>
              <a:r>
                <a:rPr lang="zh-CN" altLang="en-US" sz="2000" dirty="0"/>
                <a:t>，</a:t>
              </a:r>
              <a:r>
                <a:rPr lang="en-US" altLang="zh-CN" sz="2000" dirty="0"/>
                <a:t>OWL</a:t>
              </a:r>
            </a:p>
            <a:p>
              <a:pPr marL="342900" lvl="0" indent="-342900" defTabSz="2711450">
                <a:lnSpc>
                  <a:spcPct val="90000"/>
                </a:lnSpc>
                <a:spcBef>
                  <a:spcPct val="0"/>
                </a:spcBef>
                <a:spcAft>
                  <a:spcPct val="35000"/>
                </a:spcAft>
                <a:buFont typeface="Arial" panose="020B0604020202090204" pitchFamily="34" charset="0"/>
                <a:buChar char="•"/>
              </a:pPr>
              <a:r>
                <a:rPr lang="zh-CN" altLang="en-US" sz="2000" dirty="0"/>
                <a:t>重写机制</a:t>
              </a:r>
              <a:endParaRPr lang="zh-CN" altLang="en-US" sz="2000" kern="1200" dirty="0"/>
            </a:p>
          </p:txBody>
        </p:sp>
        <p:sp>
          <p:nvSpPr>
            <p:cNvPr id="24" name="任意多边形: 形状 23"/>
            <p:cNvSpPr/>
            <p:nvPr/>
          </p:nvSpPr>
          <p:spPr>
            <a:xfrm>
              <a:off x="4120589" y="2804317"/>
              <a:ext cx="4185263" cy="1249362"/>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0708" tIns="144018" rIns="696690" bIns="144018" numCol="1" spcCol="1270" anchor="ctr" anchorCtr="0">
              <a:noAutofit/>
            </a:bodyPr>
            <a:lstStyle/>
            <a:p>
              <a:pPr marL="0" lvl="0" indent="0" defTabSz="2400300">
                <a:lnSpc>
                  <a:spcPct val="90000"/>
                </a:lnSpc>
                <a:spcBef>
                  <a:spcPct val="0"/>
                </a:spcBef>
                <a:spcAft>
                  <a:spcPct val="35000"/>
                </a:spcAft>
                <a:buNone/>
              </a:pPr>
              <a:r>
                <a:rPr lang="zh-CN" altLang="en-US" sz="2200" b="1" kern="1200" dirty="0"/>
                <a:t>逻辑表示不匹配</a:t>
              </a:r>
              <a:endParaRPr lang="en-US" altLang="zh-CN" sz="2200" b="1" kern="1200" dirty="0"/>
            </a:p>
            <a:p>
              <a:pPr marL="342900" lvl="0" indent="-342900" defTabSz="2400300">
                <a:lnSpc>
                  <a:spcPct val="90000"/>
                </a:lnSpc>
                <a:spcBef>
                  <a:spcPct val="0"/>
                </a:spcBef>
                <a:spcAft>
                  <a:spcPct val="35000"/>
                </a:spcAft>
                <a:buFont typeface="Arial" panose="020B0604020202090204" pitchFamily="34" charset="0"/>
                <a:buChar char="•"/>
              </a:pPr>
              <a:r>
                <a:rPr lang="en-US" altLang="zh-CN" sz="2000" dirty="0"/>
                <a:t>A NOT B AND B NOT A</a:t>
              </a:r>
            </a:p>
            <a:p>
              <a:pPr lvl="0" defTabSz="2400300">
                <a:lnSpc>
                  <a:spcPct val="90000"/>
                </a:lnSpc>
                <a:spcBef>
                  <a:spcPct val="0"/>
                </a:spcBef>
                <a:spcAft>
                  <a:spcPct val="35000"/>
                </a:spcAft>
              </a:pPr>
              <a:r>
                <a:rPr lang="en-US" altLang="zh-CN" sz="2000" dirty="0"/>
                <a:t>      </a:t>
              </a:r>
              <a:r>
                <a:rPr lang="en-US" altLang="zh-CN" sz="2000" kern="1200" dirty="0"/>
                <a:t>Disjoint with</a:t>
              </a:r>
            </a:p>
            <a:p>
              <a:pPr marL="342900" lvl="0" indent="-342900" defTabSz="2400300">
                <a:lnSpc>
                  <a:spcPct val="90000"/>
                </a:lnSpc>
                <a:spcBef>
                  <a:spcPct val="0"/>
                </a:spcBef>
                <a:spcAft>
                  <a:spcPct val="35000"/>
                </a:spcAft>
                <a:buFont typeface="Arial" panose="020B0604020202090204" pitchFamily="34" charset="0"/>
                <a:buChar char="•"/>
              </a:pPr>
              <a:r>
                <a:rPr lang="zh-CN" altLang="en-US" sz="2000" kern="1200" dirty="0"/>
                <a:t>定义转换规则</a:t>
              </a:r>
            </a:p>
          </p:txBody>
        </p:sp>
        <p:sp>
          <p:nvSpPr>
            <p:cNvPr id="25" name="任意多边形: 形状 24"/>
            <p:cNvSpPr/>
            <p:nvPr/>
          </p:nvSpPr>
          <p:spPr>
            <a:xfrm>
              <a:off x="7194294" y="2803414"/>
              <a:ext cx="3446969" cy="1249362"/>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0708" tIns="144018" rIns="696690" bIns="144018" numCol="1" spcCol="1270" anchor="ctr" anchorCtr="0">
              <a:noAutofit/>
            </a:bodyPr>
            <a:lstStyle/>
            <a:p>
              <a:pPr marL="0" lvl="0" indent="0" defTabSz="2400300">
                <a:lnSpc>
                  <a:spcPct val="90000"/>
                </a:lnSpc>
                <a:spcBef>
                  <a:spcPct val="0"/>
                </a:spcBef>
                <a:spcAft>
                  <a:spcPct val="35000"/>
                </a:spcAft>
                <a:buNone/>
              </a:pPr>
              <a:r>
                <a:rPr lang="zh-CN" altLang="en-US" sz="2200" b="1" kern="1200" dirty="0"/>
                <a:t>原语语义不匹配</a:t>
              </a:r>
              <a:endParaRPr lang="en-US" altLang="zh-CN" sz="2200" b="1" kern="1200" dirty="0"/>
            </a:p>
            <a:p>
              <a:pPr marL="342900" lvl="0" indent="-342900" defTabSz="2400300">
                <a:lnSpc>
                  <a:spcPct val="90000"/>
                </a:lnSpc>
                <a:spcBef>
                  <a:spcPct val="0"/>
                </a:spcBef>
                <a:spcAft>
                  <a:spcPct val="35000"/>
                </a:spcAft>
                <a:buFont typeface="Arial" panose="020B0604020202090204" pitchFamily="34" charset="0"/>
                <a:buChar char="•"/>
              </a:pPr>
              <a:r>
                <a:rPr lang="en-US" altLang="zh-CN" sz="2000" dirty="0" err="1"/>
                <a:t>Class:OWL</a:t>
              </a:r>
              <a:r>
                <a:rPr lang="en-US" altLang="zh-CN" sz="2000" dirty="0"/>
                <a:t> Lite</a:t>
              </a:r>
            </a:p>
            <a:p>
              <a:pPr lvl="0" defTabSz="2400300">
                <a:lnSpc>
                  <a:spcPct val="90000"/>
                </a:lnSpc>
                <a:spcBef>
                  <a:spcPct val="0"/>
                </a:spcBef>
                <a:spcAft>
                  <a:spcPct val="35000"/>
                </a:spcAft>
              </a:pPr>
              <a:r>
                <a:rPr lang="en-US" altLang="zh-CN" sz="2000" dirty="0"/>
                <a:t>              &amp;OWL Full</a:t>
              </a:r>
            </a:p>
          </p:txBody>
        </p:sp>
      </p:grpSp>
      <p:sp>
        <p:nvSpPr>
          <p:cNvPr id="26" name="任意多边形: 形状 25"/>
          <p:cNvSpPr/>
          <p:nvPr/>
        </p:nvSpPr>
        <p:spPr>
          <a:xfrm>
            <a:off x="8102533" y="3430145"/>
            <a:ext cx="4075881" cy="1972637"/>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0708" tIns="144018" rIns="696690" bIns="144018" numCol="1" spcCol="1270" anchor="ctr" anchorCtr="0">
            <a:noAutofit/>
          </a:bodyPr>
          <a:lstStyle/>
          <a:p>
            <a:pPr marL="0" lvl="0" indent="0" defTabSz="2400300">
              <a:lnSpc>
                <a:spcPct val="90000"/>
              </a:lnSpc>
              <a:spcBef>
                <a:spcPct val="0"/>
              </a:spcBef>
              <a:spcAft>
                <a:spcPct val="35000"/>
              </a:spcAft>
              <a:buNone/>
            </a:pPr>
            <a:r>
              <a:rPr lang="zh-CN" altLang="en-US" sz="2200" b="1" kern="1200" dirty="0"/>
              <a:t>语言表达能力不匹配</a:t>
            </a:r>
            <a:endParaRPr lang="en-US" altLang="zh-CN" sz="2200" b="1" kern="1200" dirty="0"/>
          </a:p>
          <a:p>
            <a:pPr marL="342900" lvl="0" indent="-342900" defTabSz="2400300">
              <a:lnSpc>
                <a:spcPct val="90000"/>
              </a:lnSpc>
              <a:spcBef>
                <a:spcPct val="0"/>
              </a:spcBef>
              <a:spcAft>
                <a:spcPct val="35000"/>
              </a:spcAft>
              <a:buFont typeface="Arial" panose="020B0604020202090204" pitchFamily="34" charset="0"/>
              <a:buChar char="•"/>
            </a:pPr>
            <a:r>
              <a:rPr lang="en-US" altLang="zh-CN" sz="2000" i="1" dirty="0" err="1"/>
              <a:t>owl:Thing&amp;Nothing</a:t>
            </a:r>
            <a:endParaRPr lang="en-US" altLang="zh-CN" sz="2000" i="1" dirty="0"/>
          </a:p>
          <a:p>
            <a:pPr marL="342900" lvl="0" indent="-342900" defTabSz="2400300">
              <a:lnSpc>
                <a:spcPct val="90000"/>
              </a:lnSpc>
              <a:spcBef>
                <a:spcPct val="0"/>
              </a:spcBef>
              <a:spcAft>
                <a:spcPct val="35000"/>
              </a:spcAft>
              <a:buFont typeface="Arial" panose="020B0604020202090204" pitchFamily="34" charset="0"/>
              <a:buChar char="•"/>
            </a:pPr>
            <a:r>
              <a:rPr lang="zh-CN" altLang="en-US" sz="2000" dirty="0"/>
              <a:t>弱→强</a:t>
            </a:r>
            <a:endParaRPr lang="zh-CN" altLang="en-US" sz="2000" kern="1200" dirty="0"/>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79" y="2011752"/>
            <a:ext cx="475083" cy="475083"/>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79" y="2613937"/>
            <a:ext cx="475083" cy="475083"/>
          </a:xfrm>
          <a:prstGeom prst="rect">
            <a:avLst/>
          </a:prstGeom>
        </p:spPr>
      </p:pic>
      <p:sp>
        <p:nvSpPr>
          <p:cNvPr id="3" name="文本框 2"/>
          <p:cNvSpPr txBox="1"/>
          <p:nvPr/>
        </p:nvSpPr>
        <p:spPr>
          <a:xfrm>
            <a:off x="1043489" y="2627355"/>
            <a:ext cx="2109873" cy="461665"/>
          </a:xfrm>
          <a:prstGeom prst="rect">
            <a:avLst/>
          </a:prstGeom>
          <a:noFill/>
        </p:spPr>
        <p:txBody>
          <a:bodyPr wrap="none" rtlCol="0">
            <a:spAutoFit/>
          </a:bodyPr>
          <a:lstStyle/>
          <a:p>
            <a:r>
              <a:rPr lang="en-US" altLang="zh-CN" sz="2400" b="1" dirty="0"/>
              <a:t> </a:t>
            </a:r>
            <a:r>
              <a:rPr lang="zh-CN" altLang="en-US" sz="2400" b="1" dirty="0"/>
              <a:t>模型层不匹配</a:t>
            </a:r>
          </a:p>
        </p:txBody>
      </p:sp>
      <p:sp>
        <p:nvSpPr>
          <p:cNvPr id="17" name="文本框 16"/>
          <p:cNvSpPr txBox="1"/>
          <p:nvPr/>
        </p:nvSpPr>
        <p:spPr>
          <a:xfrm>
            <a:off x="1102616" y="2025169"/>
            <a:ext cx="2040943" cy="461665"/>
          </a:xfrm>
          <a:prstGeom prst="rect">
            <a:avLst/>
          </a:prstGeom>
          <a:noFill/>
        </p:spPr>
        <p:txBody>
          <a:bodyPr wrap="none" rtlCol="0">
            <a:spAutoFit/>
          </a:bodyPr>
          <a:lstStyle/>
          <a:p>
            <a:r>
              <a:rPr lang="zh-CN" altLang="en-US" sz="2400" b="1" dirty="0"/>
              <a:t>语言层不匹配</a:t>
            </a: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70</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GLUE</a:t>
            </a:r>
          </a:p>
        </p:txBody>
      </p:sp>
      <p:sp>
        <p:nvSpPr>
          <p:cNvPr id="3" name="文本框 2"/>
          <p:cNvSpPr txBox="1"/>
          <p:nvPr/>
        </p:nvSpPr>
        <p:spPr>
          <a:xfrm>
            <a:off x="685165" y="1130300"/>
            <a:ext cx="2540000" cy="521970"/>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算法总结</a:t>
            </a:r>
          </a:p>
        </p:txBody>
      </p:sp>
      <p:sp>
        <p:nvSpPr>
          <p:cNvPr id="8" name="文本框 7"/>
          <p:cNvSpPr txBox="1"/>
          <p:nvPr/>
        </p:nvSpPr>
        <p:spPr>
          <a:xfrm>
            <a:off x="705485" y="1652270"/>
            <a:ext cx="10506710" cy="3969385"/>
          </a:xfrm>
          <a:prstGeom prst="rect">
            <a:avLst/>
          </a:prstGeom>
          <a:noFill/>
        </p:spPr>
        <p:txBody>
          <a:bodyPr wrap="square" rtlCol="0" anchor="t">
            <a:spAutoFit/>
          </a:bodyPr>
          <a:lstStyle/>
          <a:p>
            <a:pPr marL="285750" indent="-285750">
              <a:buFont typeface="Arial" panose="020B0604020202090204" pitchFamily="34" charset="0"/>
              <a:buChar char="•"/>
            </a:pPr>
            <a:r>
              <a:rPr lang="zh-CN" altLang="en-US" sz="2800">
                <a:latin typeface="楷体" panose="02010609060101010101" charset="-122"/>
                <a:ea typeface="楷体" panose="02010609060101010101" charset="-122"/>
                <a:sym typeface="+mn-ea"/>
              </a:rPr>
              <a:t>但是该方法还存在一些不足。首先，GLUE和CGLUE的</a:t>
            </a:r>
            <a:r>
              <a:rPr lang="zh-CN" altLang="en-US" sz="2800">
                <a:solidFill>
                  <a:srgbClr val="FF0000"/>
                </a:solidFill>
                <a:latin typeface="楷体" panose="02010609060101010101" charset="-122"/>
                <a:ea typeface="楷体" panose="02010609060101010101" charset="-122"/>
                <a:sym typeface="+mn-ea"/>
              </a:rPr>
              <a:t>映射正确率并不是很高</a:t>
            </a:r>
            <a:r>
              <a:rPr lang="zh-CN" altLang="en-US" sz="2800">
                <a:latin typeface="楷体" panose="02010609060101010101" charset="-122"/>
                <a:ea typeface="楷体" panose="02010609060101010101" charset="-122"/>
                <a:sym typeface="+mn-ea"/>
              </a:rPr>
              <a:t>，即使应用相关的领域约束，对各种情况的映射仍然难以得到高精度的映射结果；这主要是由于GLUE建立在机器学习技术上，</a:t>
            </a:r>
            <a:r>
              <a:rPr lang="zh-CN" altLang="en-US" sz="2800">
                <a:solidFill>
                  <a:srgbClr val="FF0000"/>
                </a:solidFill>
                <a:latin typeface="楷体" panose="02010609060101010101" charset="-122"/>
                <a:ea typeface="楷体" panose="02010609060101010101" charset="-122"/>
                <a:sym typeface="+mn-ea"/>
              </a:rPr>
              <a:t>机器学习技术的特性决定了很难取得接近100%的正确率</a:t>
            </a:r>
            <a:r>
              <a:rPr lang="zh-CN" altLang="en-US" sz="2800">
                <a:latin typeface="楷体" panose="02010609060101010101" charset="-122"/>
                <a:ea typeface="楷体" panose="02010609060101010101" charset="-122"/>
                <a:sym typeface="+mn-ea"/>
              </a:rPr>
              <a:t>；学习器的类型有限，难以处理本体中各种类型的信息。</a:t>
            </a:r>
          </a:p>
          <a:p>
            <a:pPr marL="285750" indent="-285750">
              <a:buFont typeface="Arial" panose="020B0604020202090204" pitchFamily="34" charset="0"/>
              <a:buChar char="•"/>
            </a:pPr>
            <a:r>
              <a:rPr lang="zh-CN" altLang="en-US" sz="2800">
                <a:latin typeface="楷体" panose="02010609060101010101" charset="-122"/>
                <a:ea typeface="楷体" panose="02010609060101010101" charset="-122"/>
                <a:sym typeface="+mn-ea"/>
              </a:rPr>
              <a:t>其次，对于复杂概念间的映射，CGLUE提出的算法并不能让人满意，这种算法寻找到的复杂概念映射不是完备的，很多正确的映射可能会被漏掉。</a:t>
            </a:r>
          </a:p>
          <a:p>
            <a:pPr marL="285750" indent="-285750">
              <a:buFont typeface="Arial" panose="020B0604020202090204" pitchFamily="34" charset="0"/>
              <a:buChar char="•"/>
            </a:pPr>
            <a:r>
              <a:rPr lang="zh-CN" altLang="en-US" sz="2800">
                <a:latin typeface="楷体" panose="02010609060101010101" charset="-122"/>
                <a:ea typeface="楷体" panose="02010609060101010101" charset="-122"/>
                <a:sym typeface="+mn-ea"/>
              </a:rPr>
              <a:t>最后，GLUE无法处理关于异构本体的关系之间的映射。</a:t>
            </a:r>
            <a:endParaRPr lang="zh-CN" altLang="en-US" sz="2800">
              <a:latin typeface="楷体" panose="02010609060101010101" charset="-122"/>
              <a:ea typeface="楷体" panose="02010609060101010101" charset="-122"/>
            </a:endParaRPr>
          </a:p>
        </p:txBody>
      </p:sp>
    </p:spTree>
  </p:cSld>
  <p:clrMapOvr>
    <a:masterClrMapping/>
  </p:clrMapOvr>
  <p:transition spd="med">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71</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5" name="文本框 4"/>
          <p:cNvSpPr txBox="1"/>
          <p:nvPr/>
        </p:nvSpPr>
        <p:spPr>
          <a:xfrm>
            <a:off x="705485" y="345440"/>
            <a:ext cx="3418840"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概念近似的方法</a:t>
            </a:r>
          </a:p>
        </p:txBody>
      </p:sp>
      <p:sp>
        <p:nvSpPr>
          <p:cNvPr id="6" name="文本框 5"/>
          <p:cNvSpPr txBox="1"/>
          <p:nvPr/>
        </p:nvSpPr>
        <p:spPr>
          <a:xfrm>
            <a:off x="705485" y="1336675"/>
            <a:ext cx="9667875" cy="953135"/>
          </a:xfrm>
          <a:prstGeom prst="rect">
            <a:avLst/>
          </a:prstGeom>
          <a:noFill/>
        </p:spPr>
        <p:txBody>
          <a:bodyPr wrap="square" rtlCol="0" anchor="t">
            <a:spAutoFit/>
          </a:bodyPr>
          <a:lstStyle/>
          <a:p>
            <a:pPr marL="285750" indent="-285750" algn="l">
              <a:buClrTx/>
              <a:buSzTx/>
              <a:buFont typeface="Arial" panose="020B0604020202090204" pitchFamily="34" charset="0"/>
              <a:buChar char="•"/>
            </a:pPr>
            <a:r>
              <a:rPr lang="zh-CN" altLang="en-US" sz="2800" b="1">
                <a:latin typeface="楷体" panose="02010609060101010101" charset="-122"/>
                <a:ea typeface="楷体" panose="02010609060101010101" charset="-122"/>
              </a:rPr>
              <a:t>思想：在基于异构本体的信息检索中，为了得到正确和完备的查询结果，往往需要将</a:t>
            </a:r>
            <a:r>
              <a:rPr lang="zh-CN" altLang="en-US" sz="2800" b="1">
                <a:solidFill>
                  <a:srgbClr val="FF0000"/>
                </a:solidFill>
                <a:latin typeface="楷体" panose="02010609060101010101" charset="-122"/>
                <a:ea typeface="楷体" panose="02010609060101010101" charset="-122"/>
              </a:rPr>
              <a:t>原查询重写为近似的查询</a:t>
            </a:r>
            <a:r>
              <a:rPr lang="zh-CN" altLang="en-US" sz="2800" b="1">
                <a:latin typeface="楷体" panose="02010609060101010101" charset="-122"/>
                <a:ea typeface="楷体" panose="02010609060101010101" charset="-122"/>
              </a:rPr>
              <a:t>。</a:t>
            </a:r>
            <a:endParaRPr lang="zh-CN" altLang="en-US" sz="2800" b="1">
              <a:solidFill>
                <a:srgbClr val="FF0000"/>
              </a:solidFill>
              <a:latin typeface="楷体" panose="02010609060101010101" charset="-122"/>
              <a:ea typeface="楷体" panose="02010609060101010101" charset="-122"/>
            </a:endParaRPr>
          </a:p>
        </p:txBody>
      </p:sp>
      <mc:AlternateContent xmlns:mc="http://schemas.openxmlformats.org/markup-compatibility/2006" xmlns:a14="http://schemas.microsoft.com/office/drawing/2010/main">
        <mc:Choice Requires="a14">
          <p:sp>
            <p:nvSpPr>
              <p:cNvPr id="7" name="文本框 6"/>
              <p:cNvSpPr txBox="1"/>
              <p:nvPr/>
            </p:nvSpPr>
            <p:spPr>
              <a:xfrm>
                <a:off x="6207125" y="2416810"/>
                <a:ext cx="3631565" cy="548640"/>
              </a:xfrm>
              <a:prstGeom prst="rect">
                <a:avLst/>
              </a:prstGeom>
              <a:noFill/>
            </p:spPr>
            <p:txBody>
              <a:bodyPr wrap="square" rtlCol="0">
                <a:spAutoFit/>
              </a:bodyPr>
              <a:lstStyle/>
              <a:p>
                <a:r>
                  <a:rPr lang="en-US" altLang="zh-CN" sz="2800">
                    <a:latin typeface="楷体" panose="02010609060101010101" charset="-122"/>
                    <a:ea typeface="楷体" panose="02010609060101010101" charset="-122"/>
                  </a:rPr>
                  <a:t>R</a:t>
                </a:r>
                <a:r>
                  <a:rPr lang="zh-CN" altLang="en-US" sz="2800">
                    <a:latin typeface="楷体" panose="02010609060101010101" charset="-122"/>
                    <a:ea typeface="楷体" panose="02010609060101010101" charset="-122"/>
                  </a:rPr>
                  <a:t>是关于</a:t>
                </a:r>
                <a14:m>
                  <m:oMath xmlns:m="http://schemas.openxmlformats.org/officeDocument/2006/math">
                    <m:sSub>
                      <m:sSubPr>
                        <m:ctrlPr>
                          <a:rPr lang="zh-CN" altLang="en-US" sz="2800" i="1">
                            <a:latin typeface="Cambria Math" panose="02040503050406030204" pitchFamily="18" charset="0"/>
                            <a:ea typeface="楷体" panose="02010609060101010101" charset="-122"/>
                          </a:rPr>
                        </m:ctrlPr>
                      </m:sSubPr>
                      <m:e>
                        <m:r>
                          <m:rPr>
                            <m:sty m:val="p"/>
                          </m:rPr>
                          <a:rPr lang="zh-CN" altLang="en-US" sz="2800">
                            <a:latin typeface="Cambria Math" panose="02040503050406030204" charset="0"/>
                            <a:ea typeface="楷体" panose="02010609060101010101" charset="-122"/>
                          </a:rPr>
                          <m:t>O</m:t>
                        </m:r>
                      </m:e>
                      <m:sub>
                        <m:r>
                          <a:rPr lang="en-US" altLang="zh-CN" sz="2800">
                            <a:latin typeface="Cambria Math" panose="02040503050406030204" charset="0"/>
                            <a:ea typeface="楷体" panose="02010609060101010101" charset="-122"/>
                          </a:rPr>
                          <m:t>2</m:t>
                        </m:r>
                      </m:sub>
                    </m:sSub>
                  </m:oMath>
                </a14:m>
                <a:r>
                  <a:rPr lang="zh-CN" altLang="en-US" sz="2800">
                    <a:latin typeface="楷体" panose="02010609060101010101" charset="-122"/>
                    <a:ea typeface="楷体" panose="02010609060101010101" charset="-122"/>
                  </a:rPr>
                  <a:t>的近似查询</a:t>
                </a:r>
                <a:endParaRPr lang="zh-CN" altLang="en-US">
                  <a:latin typeface="Cambria Math" panose="02040503050406030204" charset="0"/>
                  <a:cs typeface="Cambria Math" panose="02040503050406030204"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207125" y="2416810"/>
                <a:ext cx="3631565" cy="54864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728470" y="2416810"/>
                <a:ext cx="2980055" cy="548640"/>
              </a:xfrm>
              <a:prstGeom prst="rect">
                <a:avLst/>
              </a:prstGeom>
              <a:noFill/>
            </p:spPr>
            <p:txBody>
              <a:bodyPr wrap="square" rtlCol="0">
                <a:spAutoFit/>
              </a:bodyPr>
              <a:lstStyle/>
              <a:p>
                <a:r>
                  <a:rPr lang="zh-CN" altLang="en-US" sz="2800">
                    <a:latin typeface="楷体" panose="02010609060101010101" charset="-122"/>
                    <a:ea typeface="楷体" panose="02010609060101010101" charset="-122"/>
                  </a:rPr>
                  <a:t>Q是关于</a:t>
                </a:r>
                <a14:m>
                  <m:oMath xmlns:m="http://schemas.openxmlformats.org/officeDocument/2006/math">
                    <m:sSub>
                      <m:sSubPr>
                        <m:ctrlPr>
                          <a:rPr lang="zh-CN" altLang="en-US" sz="2800" i="1">
                            <a:latin typeface="Cambria Math" panose="02040503050406030204" pitchFamily="18" charset="0"/>
                            <a:ea typeface="楷体" panose="02010609060101010101" charset="-122"/>
                          </a:rPr>
                        </m:ctrlPr>
                      </m:sSubPr>
                      <m:e>
                        <m:r>
                          <m:rPr>
                            <m:sty m:val="p"/>
                          </m:rPr>
                          <a:rPr lang="zh-CN" altLang="en-US" sz="2800">
                            <a:latin typeface="Cambria Math" panose="02040503050406030204" charset="0"/>
                            <a:ea typeface="楷体" panose="02010609060101010101" charset="-122"/>
                          </a:rPr>
                          <m:t>O</m:t>
                        </m:r>
                      </m:e>
                      <m:sub>
                        <m:r>
                          <a:rPr lang="zh-CN" altLang="en-US" sz="2800">
                            <a:latin typeface="Cambria Math" panose="02040503050406030204" charset="0"/>
                            <a:ea typeface="楷体" panose="02010609060101010101" charset="-122"/>
                          </a:rPr>
                          <m:t>1</m:t>
                        </m:r>
                      </m:sub>
                    </m:sSub>
                  </m:oMath>
                </a14:m>
                <a:r>
                  <a:rPr lang="zh-CN" altLang="en-US" sz="2800">
                    <a:latin typeface="楷体" panose="02010609060101010101" charset="-122"/>
                    <a:ea typeface="楷体" panose="02010609060101010101" charset="-122"/>
                  </a:rPr>
                  <a:t>的查询</a:t>
                </a:r>
                <a:endParaRPr lang="zh-CN" altLang="en-US">
                  <a:latin typeface="Cambria Math" panose="02040503050406030204" charset="0"/>
                  <a:cs typeface="Cambria Math" panose="02040503050406030204"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728470" y="2416810"/>
                <a:ext cx="2980055" cy="548640"/>
              </a:xfrm>
              <a:prstGeom prst="rect">
                <a:avLst/>
              </a:prstGeom>
              <a:blipFill rotWithShape="1">
                <a:blip r:embed="rId4"/>
                <a:stretch>
                  <a:fillRect b="-77199"/>
                </a:stretch>
              </a:blipFill>
            </p:spPr>
            <p:txBody>
              <a:bodyPr/>
              <a:lstStyle/>
              <a:p>
                <a:r>
                  <a:rPr lang="zh-CN" altLang="en-US">
                    <a:noFill/>
                  </a:rPr>
                  <a:t> </a:t>
                </a:r>
              </a:p>
            </p:txBody>
          </p:sp>
        </mc:Fallback>
      </mc:AlternateContent>
      <p:sp>
        <p:nvSpPr>
          <p:cNvPr id="9" name="矩形 8"/>
          <p:cNvSpPr/>
          <p:nvPr/>
        </p:nvSpPr>
        <p:spPr>
          <a:xfrm>
            <a:off x="1780540" y="2412365"/>
            <a:ext cx="254000" cy="51625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0" name="矩形 9"/>
          <p:cNvSpPr/>
          <p:nvPr/>
        </p:nvSpPr>
        <p:spPr>
          <a:xfrm>
            <a:off x="6259195" y="2412365"/>
            <a:ext cx="254000" cy="51625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cxnSp>
        <p:nvCxnSpPr>
          <p:cNvPr id="11" name="肘形连接符 10"/>
          <p:cNvCxnSpPr>
            <a:stCxn id="9" idx="2"/>
            <a:endCxn id="10" idx="2"/>
          </p:cNvCxnSpPr>
          <p:nvPr/>
        </p:nvCxnSpPr>
        <p:spPr>
          <a:xfrm rot="5400000" flipV="1">
            <a:off x="4146550" y="688975"/>
            <a:ext cx="3175" cy="4478655"/>
          </a:xfrm>
          <a:prstGeom prst="bentConnector3">
            <a:avLst>
              <a:gd name="adj1" fmla="val 15280000"/>
            </a:avLst>
          </a:prstGeom>
          <a:solidFill>
            <a:schemeClr val="accent1"/>
          </a:solidFill>
          <a:ln w="28575" cap="flat" cmpd="sng" algn="ctr">
            <a:solidFill>
              <a:srgbClr val="FF0000"/>
            </a:solidFill>
            <a:prstDash val="solid"/>
            <a:round/>
            <a:headEnd type="none" w="med" len="med"/>
            <a:tailEnd type="arrow" w="med" len="med"/>
          </a:ln>
        </p:spPr>
      </p:cxnSp>
      <p:sp>
        <p:nvSpPr>
          <p:cNvPr id="12" name="文本框 11"/>
          <p:cNvSpPr txBox="1"/>
          <p:nvPr/>
        </p:nvSpPr>
        <p:spPr>
          <a:xfrm>
            <a:off x="3436620" y="3022600"/>
            <a:ext cx="1480820" cy="398780"/>
          </a:xfrm>
          <a:prstGeom prst="rect">
            <a:avLst/>
          </a:prstGeom>
          <a:noFill/>
        </p:spPr>
        <p:txBody>
          <a:bodyPr wrap="square" rtlCol="0">
            <a:spAutoFit/>
          </a:bodyPr>
          <a:lstStyle/>
          <a:p>
            <a:r>
              <a:rPr lang="zh-CN" altLang="en-US" sz="2000" b="1">
                <a:latin typeface="楷体" panose="02010609060101010101" charset="-122"/>
                <a:ea typeface="楷体" panose="02010609060101010101" charset="-122"/>
              </a:rPr>
              <a:t>Q重写得到R</a:t>
            </a:r>
          </a:p>
        </p:txBody>
      </p:sp>
      <p:grpSp>
        <p:nvGrpSpPr>
          <p:cNvPr id="15" name="组合 14"/>
          <p:cNvGrpSpPr/>
          <p:nvPr/>
        </p:nvGrpSpPr>
        <p:grpSpPr>
          <a:xfrm>
            <a:off x="1636331" y="3446399"/>
            <a:ext cx="5523929" cy="2087626"/>
            <a:chOff x="6296" y="5478"/>
            <a:chExt cx="8699" cy="3288"/>
          </a:xfrm>
        </p:grpSpPr>
        <mc:AlternateContent xmlns:mc="http://schemas.openxmlformats.org/markup-compatibility/2006" xmlns:a14="http://schemas.microsoft.com/office/drawing/2010/main">
          <mc:Choice Requires="a14">
            <p:sp>
              <p:nvSpPr>
                <p:cNvPr id="13" name="文本框 12"/>
                <p:cNvSpPr txBox="1"/>
                <p:nvPr/>
              </p:nvSpPr>
              <p:spPr>
                <a:xfrm>
                  <a:off x="6296" y="5478"/>
                  <a:ext cx="8086" cy="1464"/>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zh-CN" altLang="en-US" sz="2400" i="1">
                            <a:latin typeface="Cambria Math" panose="02040503050406030204" charset="0"/>
                            <a:cs typeface="Cambria Math" panose="02040503050406030204" charset="0"/>
                          </a:rPr>
                          <m:t>查全率</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𝑟𝑒𝑐𝑎𝑙𝑙</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𝑄</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𝑅</m:t>
                        </m:r>
                        <m:r>
                          <a:rPr lang="en-US" altLang="zh-CN" sz="2400" i="1">
                            <a:latin typeface="Cambria Math" panose="02040503050406030204" charset="0"/>
                            <a:cs typeface="Cambria Math" panose="02040503050406030204" charset="0"/>
                          </a:rPr>
                          <m:t>)=</m:t>
                        </m:r>
                        <m:f>
                          <m:fPr>
                            <m:ctrlPr>
                              <a:rPr lang="en-US" altLang="zh-CN" sz="2400" i="1">
                                <a:latin typeface="Cambria Math" panose="02040503050406030204" pitchFamily="18" charset="0"/>
                                <a:cs typeface="Cambria Math" panose="02040503050406030204" charset="0"/>
                              </a:rPr>
                            </m:ctrlPr>
                          </m:fPr>
                          <m:num>
                            <m:r>
                              <a:rPr lang="en-US" altLang="zh-CN" sz="2400" i="1">
                                <a:latin typeface="Cambria Math" panose="02040503050406030204" charset="0"/>
                                <a:cs typeface="Cambria Math" panose="02040503050406030204" charset="0"/>
                              </a:rPr>
                              <m:t>|</m:t>
                            </m:r>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𝑄</m:t>
                                </m:r>
                              </m:e>
                              <m:sup>
                                <m:r>
                                  <a:rPr lang="en-US" altLang="zh-CN" sz="2400" i="1">
                                    <a:latin typeface="Cambria Math" panose="02040503050406030204" charset="0"/>
                                    <a:cs typeface="Cambria Math" panose="02040503050406030204" charset="0"/>
                                  </a:rPr>
                                  <m:t>𝐼</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𝑆</m:t>
                                </m:r>
                                <m:r>
                                  <a:rPr lang="en-US" altLang="zh-CN" sz="2400" i="1">
                                    <a:latin typeface="Cambria Math" panose="02040503050406030204" charset="0"/>
                                    <a:cs typeface="Cambria Math" panose="02040503050406030204" charset="0"/>
                                  </a:rPr>
                                  <m:t>)</m:t>
                                </m:r>
                              </m:sup>
                            </m:sSup>
                            <m:r>
                              <a:rPr lang="en-US" altLang="zh-CN" sz="2400" i="1">
                                <a:latin typeface="Cambria Math" panose="02040503050406030204" charset="0"/>
                                <a:cs typeface="Cambria Math" panose="02040503050406030204" charset="0"/>
                              </a:rPr>
                              <m:t>∩</m:t>
                            </m:r>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𝑅</m:t>
                                </m:r>
                              </m:e>
                              <m:sup>
                                <m:r>
                                  <a:rPr lang="en-US" altLang="zh-CN" sz="2400" i="1">
                                    <a:latin typeface="Cambria Math" panose="02040503050406030204" charset="0"/>
                                    <a:cs typeface="Cambria Math" panose="02040503050406030204" charset="0"/>
                                  </a:rPr>
                                  <m:t>𝐼</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𝑆</m:t>
                                </m:r>
                                <m:r>
                                  <a:rPr lang="en-US" altLang="zh-CN" sz="2400" i="1">
                                    <a:latin typeface="Cambria Math" panose="02040503050406030204" charset="0"/>
                                    <a:cs typeface="Cambria Math" panose="02040503050406030204" charset="0"/>
                                  </a:rPr>
                                  <m:t>)</m:t>
                                </m:r>
                              </m:sup>
                            </m:sSup>
                            <m:r>
                              <a:rPr lang="en-US" altLang="zh-CN" sz="2400" i="1">
                                <a:latin typeface="Cambria Math" panose="02040503050406030204" charset="0"/>
                                <a:cs typeface="Cambria Math" panose="02040503050406030204" charset="0"/>
                              </a:rPr>
                              <m:t>|</m:t>
                            </m:r>
                          </m:num>
                          <m:den>
                            <m:r>
                              <a:rPr lang="en-US" altLang="zh-CN" sz="2400" i="1">
                                <a:latin typeface="Cambria Math" panose="02040503050406030204" charset="0"/>
                                <a:cs typeface="Cambria Math" panose="02040503050406030204" charset="0"/>
                              </a:rPr>
                              <m:t>|</m:t>
                            </m:r>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𝑄</m:t>
                                </m:r>
                              </m:e>
                              <m:sup>
                                <m:r>
                                  <a:rPr lang="en-US" altLang="zh-CN" sz="2400" i="1">
                                    <a:latin typeface="Cambria Math" panose="02040503050406030204" charset="0"/>
                                    <a:cs typeface="Cambria Math" panose="02040503050406030204" charset="0"/>
                                  </a:rPr>
                                  <m:t>𝐼</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𝑆</m:t>
                                </m:r>
                                <m:r>
                                  <a:rPr lang="en-US" altLang="zh-CN" sz="2400" i="1">
                                    <a:latin typeface="Cambria Math" panose="02040503050406030204" charset="0"/>
                                    <a:cs typeface="Cambria Math" panose="02040503050406030204" charset="0"/>
                                  </a:rPr>
                                  <m:t>)</m:t>
                                </m:r>
                              </m:sup>
                            </m:sSup>
                            <m:r>
                              <a:rPr lang="en-US" altLang="zh-CN" sz="2400" i="1">
                                <a:latin typeface="Cambria Math" panose="02040503050406030204" charset="0"/>
                                <a:cs typeface="Cambria Math" panose="02040503050406030204" charset="0"/>
                              </a:rPr>
                              <m:t>|</m:t>
                            </m:r>
                          </m:den>
                        </m:f>
                      </m:oMath>
                    </m:oMathPara>
                  </a14:m>
                  <a:endParaRPr lang="en-US" altLang="zh-CN" sz="2400" i="1">
                    <a:latin typeface="Cambria Math" panose="02040503050406030204" charset="0"/>
                    <a:cs typeface="Cambria Math" panose="02040503050406030204"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6296" y="5478"/>
                  <a:ext cx="8086" cy="1464"/>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6296" y="7302"/>
                  <a:ext cx="8699" cy="1464"/>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zh-CN" altLang="en-US" sz="2400">
                            <a:latin typeface="Cambria Math" panose="02040503050406030204" charset="0"/>
                            <a:cs typeface="Cambria Math" panose="02040503050406030204" charset="0"/>
                            <a:sym typeface="+mn-ea"/>
                          </a:rPr>
                          <m:t>查准率：</m:t>
                        </m:r>
                        <m:r>
                          <a:rPr lang="en-US" altLang="zh-CN" sz="2400">
                            <a:latin typeface="Cambria Math" panose="02040503050406030204" charset="0"/>
                            <a:cs typeface="Cambria Math" panose="02040503050406030204" charset="0"/>
                            <a:sym typeface="+mn-ea"/>
                          </a:rPr>
                          <m:t>𝑝𝑟𝑒𝑐𝑖𝑠𝑖𝑜𝑛</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𝑄</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𝑅</m:t>
                        </m:r>
                        <m:r>
                          <a:rPr lang="en-US" altLang="zh-CN" sz="2400" i="1">
                            <a:latin typeface="Cambria Math" panose="02040503050406030204" charset="0"/>
                            <a:cs typeface="Cambria Math" panose="02040503050406030204" charset="0"/>
                          </a:rPr>
                          <m:t>)=</m:t>
                        </m:r>
                        <m:f>
                          <m:fPr>
                            <m:ctrlPr>
                              <a:rPr lang="en-US" altLang="zh-CN" sz="2400" i="1">
                                <a:latin typeface="Cambria Math" panose="02040503050406030204" pitchFamily="18" charset="0"/>
                                <a:cs typeface="Cambria Math" panose="02040503050406030204" charset="0"/>
                              </a:rPr>
                            </m:ctrlPr>
                          </m:fPr>
                          <m:num>
                            <m:r>
                              <a:rPr lang="en-US" altLang="zh-CN" sz="2400" i="1">
                                <a:latin typeface="Cambria Math" panose="02040503050406030204" charset="0"/>
                                <a:cs typeface="Cambria Math" panose="02040503050406030204" charset="0"/>
                              </a:rPr>
                              <m:t>|</m:t>
                            </m:r>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𝑄</m:t>
                                </m:r>
                              </m:e>
                              <m:sup>
                                <m:r>
                                  <a:rPr lang="en-US" altLang="zh-CN" sz="2400" i="1">
                                    <a:latin typeface="Cambria Math" panose="02040503050406030204" charset="0"/>
                                    <a:cs typeface="Cambria Math" panose="02040503050406030204" charset="0"/>
                                  </a:rPr>
                                  <m:t>𝐼</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𝑆</m:t>
                                </m:r>
                                <m:r>
                                  <a:rPr lang="en-US" altLang="zh-CN" sz="2400" i="1">
                                    <a:latin typeface="Cambria Math" panose="02040503050406030204" charset="0"/>
                                    <a:cs typeface="Cambria Math" panose="02040503050406030204" charset="0"/>
                                  </a:rPr>
                                  <m:t>)</m:t>
                                </m:r>
                              </m:sup>
                            </m:sSup>
                            <m:r>
                              <a:rPr lang="en-US" altLang="zh-CN" sz="2400" i="1">
                                <a:latin typeface="Cambria Math" panose="02040503050406030204" charset="0"/>
                                <a:cs typeface="Cambria Math" panose="02040503050406030204" charset="0"/>
                              </a:rPr>
                              <m:t>∩</m:t>
                            </m:r>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𝑅</m:t>
                                </m:r>
                              </m:e>
                              <m:sup>
                                <m:r>
                                  <a:rPr lang="en-US" altLang="zh-CN" sz="2400" i="1">
                                    <a:latin typeface="Cambria Math" panose="02040503050406030204" charset="0"/>
                                    <a:cs typeface="Cambria Math" panose="02040503050406030204" charset="0"/>
                                  </a:rPr>
                                  <m:t>𝐼</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𝑆</m:t>
                                </m:r>
                                <m:r>
                                  <a:rPr lang="en-US" altLang="zh-CN" sz="2400" i="1">
                                    <a:latin typeface="Cambria Math" panose="02040503050406030204" charset="0"/>
                                    <a:cs typeface="Cambria Math" panose="02040503050406030204" charset="0"/>
                                  </a:rPr>
                                  <m:t>)</m:t>
                                </m:r>
                              </m:sup>
                            </m:sSup>
                            <m:r>
                              <a:rPr lang="en-US" altLang="zh-CN" sz="2400" i="1">
                                <a:latin typeface="Cambria Math" panose="02040503050406030204" charset="0"/>
                                <a:cs typeface="Cambria Math" panose="02040503050406030204" charset="0"/>
                              </a:rPr>
                              <m:t>|</m:t>
                            </m:r>
                          </m:num>
                          <m:den>
                            <m:r>
                              <a:rPr lang="en-US" altLang="zh-CN" sz="2400" i="1">
                                <a:latin typeface="Cambria Math" panose="02040503050406030204" charset="0"/>
                                <a:cs typeface="Cambria Math" panose="02040503050406030204" charset="0"/>
                              </a:rPr>
                              <m:t>|</m:t>
                            </m:r>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𝑅</m:t>
                                </m:r>
                              </m:e>
                              <m:sup>
                                <m:r>
                                  <a:rPr lang="en-US" altLang="zh-CN" sz="2400" i="1">
                                    <a:latin typeface="Cambria Math" panose="02040503050406030204" charset="0"/>
                                    <a:cs typeface="Cambria Math" panose="02040503050406030204" charset="0"/>
                                  </a:rPr>
                                  <m:t>𝐼</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𝑆</m:t>
                                </m:r>
                                <m:r>
                                  <a:rPr lang="en-US" altLang="zh-CN" sz="2400" i="1">
                                    <a:latin typeface="Cambria Math" panose="02040503050406030204" charset="0"/>
                                    <a:cs typeface="Cambria Math" panose="02040503050406030204" charset="0"/>
                                  </a:rPr>
                                  <m:t>)</m:t>
                                </m:r>
                              </m:sup>
                            </m:sSup>
                            <m:r>
                              <a:rPr lang="en-US" altLang="zh-CN" sz="2400" i="1">
                                <a:latin typeface="Cambria Math" panose="02040503050406030204" charset="0"/>
                                <a:cs typeface="Cambria Math" panose="02040503050406030204" charset="0"/>
                              </a:rPr>
                              <m:t>|</m:t>
                            </m:r>
                          </m:den>
                        </m:f>
                      </m:oMath>
                    </m:oMathPara>
                  </a14:m>
                  <a:endParaRPr lang="en-US" altLang="zh-CN" sz="2400" i="1">
                    <a:latin typeface="Cambria Math" panose="02040503050406030204" charset="0"/>
                    <a:cs typeface="Cambria Math" panose="02040503050406030204"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296" y="7302"/>
                  <a:ext cx="8699" cy="1464"/>
                </a:xfrm>
                <a:prstGeom prst="rect">
                  <a:avLst/>
                </a:prstGeom>
                <a:blipFill rotWithShape="1">
                  <a:blip r:embed="rId6"/>
                </a:blipFill>
              </p:spPr>
              <p:txBody>
                <a:bodyPr/>
                <a:lstStyle/>
                <a:p>
                  <a:r>
                    <a:rPr lang="zh-CN" altLang="en-US">
                      <a:noFill/>
                    </a:rPr>
                    <a:t> </a:t>
                  </a:r>
                </a:p>
              </p:txBody>
            </p:sp>
          </mc:Fallback>
        </mc:AlternateContent>
      </p:grpSp>
      <p:sp>
        <p:nvSpPr>
          <p:cNvPr id="16" name="文本框 15"/>
          <p:cNvSpPr txBox="1"/>
          <p:nvPr/>
        </p:nvSpPr>
        <p:spPr>
          <a:xfrm>
            <a:off x="704850" y="5466080"/>
            <a:ext cx="10317480" cy="953135"/>
          </a:xfrm>
          <a:prstGeom prst="rect">
            <a:avLst/>
          </a:prstGeom>
          <a:noFill/>
        </p:spPr>
        <p:txBody>
          <a:bodyPr wrap="square" rtlCol="0" anchor="t">
            <a:spAutoFit/>
          </a:bodyPr>
          <a:lstStyle/>
          <a:p>
            <a:r>
              <a:rPr lang="en-US" altLang="zh-CN" sz="2800">
                <a:latin typeface="楷体" panose="02010609060101010101" charset="-122"/>
                <a:ea typeface="楷体" panose="02010609060101010101" charset="-122"/>
              </a:rPr>
              <a:t>    </a:t>
            </a:r>
            <a:r>
              <a:rPr lang="zh-CN" altLang="en-US" sz="2800">
                <a:latin typeface="楷体" panose="02010609060101010101" charset="-122"/>
                <a:ea typeface="楷体" panose="02010609060101010101" charset="-122"/>
              </a:rPr>
              <a:t>查全率和查准率决定了近似的质量，较好的近似有较高的查全率和查准率。</a:t>
            </a:r>
          </a:p>
        </p:txBody>
      </p:sp>
      <p:sp>
        <p:nvSpPr>
          <p:cNvPr id="17" name="文本框 16"/>
          <p:cNvSpPr txBox="1"/>
          <p:nvPr/>
        </p:nvSpPr>
        <p:spPr>
          <a:xfrm>
            <a:off x="7421880" y="3681730"/>
            <a:ext cx="3579495" cy="460375"/>
          </a:xfrm>
          <a:prstGeom prst="rect">
            <a:avLst/>
          </a:prstGeom>
          <a:noFill/>
        </p:spPr>
        <p:txBody>
          <a:bodyPr wrap="square" rtlCol="0">
            <a:spAutoFit/>
          </a:bodyPr>
          <a:lstStyle/>
          <a:p>
            <a:r>
              <a:rPr lang="zh-CN" altLang="en-US" sz="2400">
                <a:latin typeface="楷体" panose="02010609060101010101" charset="-122"/>
                <a:ea typeface="楷体" panose="02010609060101010101" charset="-122"/>
              </a:rPr>
              <a:t>recall = 1  R是</a:t>
            </a:r>
            <a:r>
              <a:rPr lang="zh-CN" altLang="en-US" sz="2400">
                <a:solidFill>
                  <a:srgbClr val="FF0000"/>
                </a:solidFill>
                <a:latin typeface="楷体" panose="02010609060101010101" charset="-122"/>
                <a:ea typeface="楷体" panose="02010609060101010101" charset="-122"/>
              </a:rPr>
              <a:t>完备的</a:t>
            </a:r>
          </a:p>
        </p:txBody>
      </p:sp>
      <p:sp>
        <p:nvSpPr>
          <p:cNvPr id="18" name="文本框 17"/>
          <p:cNvSpPr txBox="1"/>
          <p:nvPr/>
        </p:nvSpPr>
        <p:spPr>
          <a:xfrm>
            <a:off x="7421880" y="4836160"/>
            <a:ext cx="3688080" cy="460375"/>
          </a:xfrm>
          <a:prstGeom prst="rect">
            <a:avLst/>
          </a:prstGeom>
          <a:noFill/>
        </p:spPr>
        <p:txBody>
          <a:bodyPr wrap="none" rtlCol="0" anchor="t">
            <a:spAutoFit/>
          </a:bodyPr>
          <a:lstStyle/>
          <a:p>
            <a:r>
              <a:rPr lang="zh-CN" altLang="en-US" sz="2400">
                <a:latin typeface="楷体" panose="02010609060101010101" charset="-122"/>
                <a:ea typeface="楷体" panose="02010609060101010101" charset="-122"/>
                <a:sym typeface="+mn-ea"/>
              </a:rPr>
              <a:t>precision = 1 R是</a:t>
            </a:r>
            <a:r>
              <a:rPr lang="zh-CN" altLang="en-US" sz="2400">
                <a:solidFill>
                  <a:srgbClr val="FF0000"/>
                </a:solidFill>
                <a:latin typeface="楷体" panose="02010609060101010101" charset="-122"/>
                <a:ea typeface="楷体" panose="02010609060101010101" charset="-122"/>
                <a:sym typeface="+mn-ea"/>
              </a:rPr>
              <a:t>正确的</a:t>
            </a:r>
            <a:endParaRPr lang="zh-CN" altLang="en-US" sz="2400">
              <a:solidFill>
                <a:srgbClr val="FF0000"/>
              </a:solidFill>
              <a:latin typeface="楷体" panose="02010609060101010101" charset="-122"/>
              <a:ea typeface="楷体" panose="02010609060101010101" charset="-122"/>
              <a:cs typeface="Cambria Math" panose="02040503050406030204" charset="0"/>
              <a:sym typeface="+mn-ea"/>
            </a:endParaRPr>
          </a:p>
        </p:txBody>
      </p:sp>
    </p:spTree>
  </p:cSld>
  <p:clrMapOvr>
    <a:masterClrMapping/>
  </p:clrMapOvr>
  <p:transition spd="med">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4" cstate="print"/>
          <a:stretch>
            <a:fillRect/>
          </a:stretch>
        </p:blipFill>
        <p:spPr>
          <a:xfrm>
            <a:off x="9015095" y="4259580"/>
            <a:ext cx="1795780" cy="2251075"/>
          </a:xfrm>
          <a:prstGeom prst="rect">
            <a:avLst/>
          </a:prstGeom>
        </p:spPr>
      </p:pic>
      <p:sp>
        <p:nvSpPr>
          <p:cNvPr id="2" name="文本框 1">
            <a:extLst>
              <a:ext uri="{FF2B5EF4-FFF2-40B4-BE49-F238E27FC236}">
                <a16:creationId xmlns:a16="http://schemas.microsoft.com/office/drawing/2014/main" id="{D84AB5B9-7D5E-49EA-9333-306FB4DF6F32}"/>
              </a:ext>
            </a:extLst>
          </p:cNvPr>
          <p:cNvSpPr txBox="1"/>
          <p:nvPr/>
        </p:nvSpPr>
        <p:spPr>
          <a:xfrm>
            <a:off x="2837895" y="1809603"/>
            <a:ext cx="6516210" cy="1446550"/>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本体映射的综合方法</a:t>
            </a:r>
            <a:endParaRPr lang="en-US" altLang="zh-CN" sz="4400" dirty="0">
              <a:latin typeface="微软雅黑" panose="020B0503020204020204" pitchFamily="34" charset="-122"/>
              <a:ea typeface="微软雅黑" panose="020B0503020204020204" pitchFamily="34" charset="-122"/>
            </a:endParaRPr>
          </a:p>
          <a:p>
            <a:pPr algn="ctr"/>
            <a:r>
              <a:rPr lang="zh-CN" altLang="en-US" sz="4400" dirty="0">
                <a:latin typeface="微软雅黑" panose="020B0503020204020204" pitchFamily="34" charset="-122"/>
                <a:ea typeface="微软雅黑" panose="020B0503020204020204" pitchFamily="34" charset="-122"/>
              </a:rPr>
              <a:t>及本体映射的管理和应用</a:t>
            </a:r>
          </a:p>
        </p:txBody>
      </p:sp>
      <p:sp>
        <p:nvSpPr>
          <p:cNvPr id="6" name="文本框 5">
            <a:extLst>
              <a:ext uri="{FF2B5EF4-FFF2-40B4-BE49-F238E27FC236}">
                <a16:creationId xmlns:a16="http://schemas.microsoft.com/office/drawing/2014/main" id="{62BD234E-BCD2-4ADE-9D05-D95D5E45B4E1}"/>
              </a:ext>
            </a:extLst>
          </p:cNvPr>
          <p:cNvSpPr txBox="1"/>
          <p:nvPr/>
        </p:nvSpPr>
        <p:spPr>
          <a:xfrm>
            <a:off x="5737639" y="4819884"/>
            <a:ext cx="3277456" cy="830997"/>
          </a:xfrm>
          <a:prstGeom prst="rect">
            <a:avLst/>
          </a:prstGeom>
          <a:noFill/>
        </p:spPr>
        <p:txBody>
          <a:bodyPr wrap="square" rtlCol="0">
            <a:spAutoFit/>
          </a:bodyPr>
          <a:lstStyle/>
          <a:p>
            <a:r>
              <a:rPr lang="zh-CN" altLang="en-US" sz="2400" dirty="0">
                <a:solidFill>
                  <a:schemeClr val="bg1"/>
                </a:solidFill>
                <a:latin typeface="黑体" panose="02010609060101010101" pitchFamily="49" charset="-122"/>
                <a:ea typeface="黑体" panose="02010609060101010101" pitchFamily="49" charset="-122"/>
              </a:rPr>
              <a:t>汇报人：毛浩地</a:t>
            </a:r>
            <a:r>
              <a:rPr lang="en-US" altLang="zh-CN" sz="2400" dirty="0">
                <a:solidFill>
                  <a:schemeClr val="bg1"/>
                </a:solidFill>
                <a:latin typeface="黑体" panose="02010609060101010101" pitchFamily="49" charset="-122"/>
                <a:ea typeface="黑体" panose="02010609060101010101" pitchFamily="49" charset="-122"/>
              </a:rPr>
              <a:t>	</a:t>
            </a:r>
          </a:p>
          <a:p>
            <a:r>
              <a:rPr lang="zh-CN" altLang="en-US" sz="2400" dirty="0">
                <a:solidFill>
                  <a:schemeClr val="bg1"/>
                </a:solidFill>
                <a:latin typeface="黑体" panose="02010609060101010101" pitchFamily="49" charset="-122"/>
                <a:ea typeface="黑体" panose="02010609060101010101" pitchFamily="49" charset="-122"/>
              </a:rPr>
              <a:t>学号：</a:t>
            </a:r>
            <a:r>
              <a:rPr lang="en-US" altLang="zh-CN" sz="2400" dirty="0">
                <a:solidFill>
                  <a:schemeClr val="bg1"/>
                </a:solidFill>
                <a:latin typeface="黑体" panose="02010609060101010101" pitchFamily="49" charset="-122"/>
                <a:ea typeface="黑体" panose="02010609060101010101" pitchFamily="49" charset="-122"/>
              </a:rPr>
              <a:t>21721562</a:t>
            </a:r>
            <a:endParaRPr lang="zh-CN" altLang="en-US" sz="2400" dirty="0">
              <a:solidFill>
                <a:schemeClr val="bg1"/>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ransition spd="med" advTm="16">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73</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475843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为什么要使用本体映射的综合方法？</a:t>
            </a:r>
            <a:endParaRPr lang="en-US" altLang="zh-CN"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9FE27339-6AA2-47B0-AC76-48D3E1B5ED44}"/>
              </a:ext>
            </a:extLst>
          </p:cNvPr>
          <p:cNvSpPr txBox="1"/>
          <p:nvPr/>
        </p:nvSpPr>
        <p:spPr>
          <a:xfrm>
            <a:off x="1136342" y="2165230"/>
            <a:ext cx="9348186" cy="1200329"/>
          </a:xfrm>
          <a:prstGeom prst="rect">
            <a:avLst/>
          </a:prstGeom>
          <a:noFill/>
        </p:spPr>
        <p:txBody>
          <a:bodyPr wrap="square">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不同的映射方法具有</a:t>
            </a:r>
            <a:r>
              <a:rPr lang="zh-CN" altLang="en-US" sz="2400" dirty="0">
                <a:solidFill>
                  <a:srgbClr val="FF0000"/>
                </a:solidFill>
                <a:latin typeface="微软雅黑" panose="020B0503020204020204" pitchFamily="34" charset="-122"/>
                <a:ea typeface="微软雅黑" panose="020B0503020204020204" pitchFamily="34" charset="-122"/>
              </a:rPr>
              <a:t>各自的优点</a:t>
            </a:r>
            <a:r>
              <a:rPr lang="zh-CN" altLang="en-US" sz="2400" dirty="0">
                <a:latin typeface="微软雅黑" panose="020B0503020204020204" pitchFamily="34" charset="-122"/>
                <a:ea typeface="微软雅黑" panose="020B0503020204020204" pitchFamily="34" charset="-122"/>
              </a:rPr>
              <a:t>，但仅仅使用某一种方法又都</a:t>
            </a:r>
            <a:r>
              <a:rPr lang="zh-CN" altLang="en-US" sz="2400" dirty="0">
                <a:solidFill>
                  <a:srgbClr val="FF0000"/>
                </a:solidFill>
                <a:latin typeface="微软雅黑" panose="020B0503020204020204" pitchFamily="34" charset="-122"/>
                <a:ea typeface="微软雅黑" panose="020B0503020204020204" pitchFamily="34" charset="-122"/>
              </a:rPr>
              <a:t>不能完善</a:t>
            </a:r>
            <a:r>
              <a:rPr lang="zh-CN" altLang="en-US" sz="2400" dirty="0">
                <a:latin typeface="微软雅黑" panose="020B0503020204020204" pitchFamily="34" charset="-122"/>
                <a:ea typeface="微软雅黑" panose="020B0503020204020204" pitchFamily="34" charset="-122"/>
              </a:rPr>
              <a:t>地解决映射发现的问题。因此，为了得到更好的本体映射结果，可以考虑将多种映射方法</a:t>
            </a:r>
            <a:r>
              <a:rPr lang="zh-CN" altLang="en-US" sz="2400" dirty="0">
                <a:solidFill>
                  <a:srgbClr val="FF0000"/>
                </a:solidFill>
                <a:latin typeface="微软雅黑" panose="020B0503020204020204" pitchFamily="34" charset="-122"/>
                <a:ea typeface="微软雅黑" panose="020B0503020204020204" pitchFamily="34" charset="-122"/>
              </a:rPr>
              <a:t>综合使用</a:t>
            </a:r>
            <a:r>
              <a:rPr lang="zh-CN" altLang="en-US" sz="2400" dirty="0">
                <a:latin typeface="微软雅黑" panose="020B0503020204020204" pitchFamily="34" charset="-122"/>
                <a:ea typeface="微软雅黑" panose="020B0503020204020204" pitchFamily="34" charset="-122"/>
              </a:rPr>
              <a:t>，以吸收每种方法的优势。</a:t>
            </a:r>
          </a:p>
        </p:txBody>
      </p:sp>
    </p:spTree>
  </p:cSld>
  <p:clrMapOvr>
    <a:masterClrMapping/>
  </p:clrMapOvr>
  <p:transition spd="med" advTm="276">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74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475843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本体映射的综合方法：</a:t>
            </a:r>
            <a:r>
              <a:rPr lang="en-US" altLang="zh-CN" sz="2400" dirty="0">
                <a:latin typeface="微软雅黑" panose="020B0503020204020204" pitchFamily="34" charset="-122"/>
                <a:ea typeface="微软雅黑" panose="020B0503020204020204" pitchFamily="34" charset="-122"/>
              </a:rPr>
              <a:t>QOM</a:t>
            </a:r>
          </a:p>
        </p:txBody>
      </p:sp>
      <p:sp>
        <p:nvSpPr>
          <p:cNvPr id="3" name="文本框 2">
            <a:extLst>
              <a:ext uri="{FF2B5EF4-FFF2-40B4-BE49-F238E27FC236}">
                <a16:creationId xmlns:a16="http://schemas.microsoft.com/office/drawing/2014/main" id="{945D081D-68F2-4FDB-A2EB-3C8C33F3AE98}"/>
              </a:ext>
            </a:extLst>
          </p:cNvPr>
          <p:cNvSpPr txBox="1"/>
          <p:nvPr/>
        </p:nvSpPr>
        <p:spPr>
          <a:xfrm>
            <a:off x="710213" y="1278379"/>
            <a:ext cx="10564428" cy="120032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QOM</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兼顾</a:t>
            </a:r>
            <a:r>
              <a:rPr lang="zh-CN" altLang="en-US" dirty="0">
                <a:latin typeface="微软雅黑" panose="020B0503020204020204" pitchFamily="34" charset="-122"/>
                <a:ea typeface="微软雅黑" panose="020B0503020204020204" pitchFamily="34" charset="-122"/>
              </a:rPr>
              <a:t>映射结果的</a:t>
            </a:r>
            <a:r>
              <a:rPr lang="zh-CN" altLang="en-US" dirty="0">
                <a:solidFill>
                  <a:srgbClr val="FF0000"/>
                </a:solidFill>
                <a:latin typeface="微软雅黑" panose="020B0503020204020204" pitchFamily="34" charset="-122"/>
                <a:ea typeface="微软雅黑" panose="020B0503020204020204" pitchFamily="34" charset="-122"/>
              </a:rPr>
              <a:t>质量</a:t>
            </a:r>
            <a:r>
              <a:rPr lang="zh-CN" altLang="en-US" dirty="0">
                <a:latin typeface="微软雅黑" panose="020B0503020204020204" pitchFamily="34" charset="-122"/>
                <a:ea typeface="微软雅黑" panose="020B0503020204020204" pitchFamily="34" charset="-122"/>
              </a:rPr>
              <a:t>与发现映射的</a:t>
            </a:r>
            <a:r>
              <a:rPr lang="zh-CN" altLang="en-US" dirty="0">
                <a:solidFill>
                  <a:srgbClr val="FF0000"/>
                </a:solidFill>
                <a:latin typeface="微软雅黑" panose="020B0503020204020204" pitchFamily="34" charset="-122"/>
                <a:ea typeface="微软雅黑" panose="020B0503020204020204" pitchFamily="34" charset="-122"/>
              </a:rPr>
              <a:t>时间复杂度</a:t>
            </a:r>
            <a:r>
              <a:rPr lang="zh-CN" altLang="en-US" dirty="0">
                <a:latin typeface="微软雅黑" panose="020B0503020204020204" pitchFamily="34" charset="-122"/>
                <a:ea typeface="微软雅黑" panose="020B0503020204020204" pitchFamily="34" charset="-122"/>
              </a:rPr>
              <a:t>，寻找二者间的平衡。</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绝大多数方法时间复杂度为</a:t>
            </a:r>
            <a:r>
              <a:rPr lang="en-US" altLang="zh-CN" dirty="0">
                <a:solidFill>
                  <a:srgbClr val="FF0000"/>
                </a:solidFill>
                <a:latin typeface="微软雅黑" panose="020B0503020204020204" pitchFamily="34" charset="-122"/>
                <a:ea typeface="微软雅黑" panose="020B0503020204020204" pitchFamily="34" charset="-122"/>
              </a:rPr>
              <a:t>O(n</a:t>
            </a:r>
            <a:r>
              <a:rPr lang="en-US" altLang="zh-CN" baseline="30000" dirty="0">
                <a:solidFill>
                  <a:srgbClr val="FF0000"/>
                </a:solidFill>
                <a:latin typeface="微软雅黑" panose="020B0503020204020204" pitchFamily="34" charset="-122"/>
                <a:ea typeface="微软雅黑" panose="020B0503020204020204" pitchFamily="34" charset="-122"/>
              </a:rPr>
              <a:t>2</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a:t>
            </a:r>
            <a:r>
              <a:rPr lang="zh-CN" altLang="en-US" dirty="0">
                <a:solidFill>
                  <a:srgbClr val="FF0000"/>
                </a:solidFill>
                <a:latin typeface="微软雅黑" panose="020B0503020204020204" pitchFamily="34" charset="-122"/>
                <a:ea typeface="微软雅黑" panose="020B0503020204020204" pitchFamily="34" charset="-122"/>
              </a:rPr>
              <a:t>大本体映射</a:t>
            </a:r>
            <a:r>
              <a:rPr lang="zh-CN" altLang="en-US" dirty="0">
                <a:latin typeface="微软雅黑" panose="020B0503020204020204" pitchFamily="34" charset="-122"/>
                <a:ea typeface="微软雅黑" panose="020B0503020204020204" pitchFamily="34" charset="-122"/>
              </a:rPr>
              <a:t>的需求，如</a:t>
            </a:r>
            <a:r>
              <a:rPr lang="en-US" altLang="zh-CN" dirty="0">
                <a:latin typeface="微软雅黑" panose="020B0503020204020204" pitchFamily="34" charset="-122"/>
                <a:ea typeface="微软雅黑" panose="020B0503020204020204" pitchFamily="34" charset="-122"/>
              </a:rPr>
              <a:t>UMLS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r>
              <a:rPr lang="en-US" altLang="zh-CN" baseline="30000"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个概念）与 </a:t>
            </a:r>
            <a:r>
              <a:rPr lang="en-US" altLang="zh-CN" dirty="0">
                <a:latin typeface="微软雅黑" panose="020B0503020204020204" pitchFamily="34" charset="-122"/>
                <a:ea typeface="微软雅黑" panose="020B0503020204020204" pitchFamily="34" charset="-122"/>
              </a:rPr>
              <a:t>WordNet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r>
              <a:rPr lang="en-US" altLang="zh-CN" baseline="30000"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个概念）之间的映射而言，这些方法</a:t>
            </a:r>
            <a:r>
              <a:rPr lang="zh-CN" altLang="en-US" dirty="0">
                <a:solidFill>
                  <a:srgbClr val="FF0000"/>
                </a:solidFill>
                <a:latin typeface="微软雅黑" panose="020B0503020204020204" pitchFamily="34" charset="-122"/>
                <a:ea typeface="微软雅黑" panose="020B0503020204020204" pitchFamily="34" charset="-122"/>
              </a:rPr>
              <a:t>效率极低</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不够实用</a:t>
            </a:r>
            <a:r>
              <a:rPr lang="zh-CN" altLang="en-US" dirty="0">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FB76DB50-87C5-4C52-AAA7-AC8EC5A351E5}"/>
              </a:ext>
            </a:extLst>
          </p:cNvPr>
          <p:cNvSpPr txBox="1"/>
          <p:nvPr/>
        </p:nvSpPr>
        <p:spPr>
          <a:xfrm>
            <a:off x="834502" y="2734317"/>
            <a:ext cx="10333607" cy="341632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步骤</a:t>
            </a:r>
            <a:r>
              <a:rPr lang="en-US" altLang="zh-CN"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特征工程：</a:t>
            </a:r>
            <a:r>
              <a:rPr lang="zh-CN" altLang="en-US" dirty="0">
                <a:latin typeface="微软雅黑" panose="020B0503020204020204" pitchFamily="34" charset="-122"/>
                <a:ea typeface="微软雅黑" panose="020B0503020204020204" pitchFamily="34" charset="-122"/>
              </a:rPr>
              <a:t>将初始的输入本体转换为相似度计算中使用的</a:t>
            </a:r>
            <a:r>
              <a:rPr lang="zh-CN" altLang="en-US" dirty="0">
                <a:solidFill>
                  <a:srgbClr val="FF0000"/>
                </a:solidFill>
                <a:latin typeface="微软雅黑" panose="020B0503020204020204" pitchFamily="34" charset="-122"/>
                <a:ea typeface="微软雅黑" panose="020B0503020204020204" pitchFamily="34" charset="-122"/>
              </a:rPr>
              <a:t>统一格式</a:t>
            </a:r>
            <a:r>
              <a:rPr lang="zh-CN" altLang="en-US" dirty="0">
                <a:latin typeface="微软雅黑" panose="020B0503020204020204" pitchFamily="34" charset="-122"/>
                <a:ea typeface="微软雅黑" panose="020B0503020204020204" pitchFamily="34" charset="-122"/>
              </a:rPr>
              <a:t>，并分析映射对象的特征。</a:t>
            </a:r>
            <a:r>
              <a:rPr lang="en-US" altLang="zh-CN" dirty="0">
                <a:solidFill>
                  <a:srgbClr val="FF0000"/>
                </a:solidFill>
                <a:latin typeface="微软雅黑" panose="020B0503020204020204" pitchFamily="34" charset="-122"/>
                <a:ea typeface="微软雅黑" panose="020B0503020204020204" pitchFamily="34" charset="-122"/>
              </a:rPr>
              <a:t>RDF</a:t>
            </a:r>
            <a:r>
              <a:rPr lang="zh-CN" altLang="en-US" dirty="0">
                <a:solidFill>
                  <a:srgbClr val="FF0000"/>
                </a:solidFill>
                <a:latin typeface="微软雅黑" panose="020B0503020204020204" pitchFamily="34" charset="-122"/>
                <a:ea typeface="微软雅黑" panose="020B0503020204020204" pitchFamily="34" charset="-122"/>
              </a:rPr>
              <a:t>三元组</a:t>
            </a:r>
            <a:r>
              <a:rPr lang="zh-CN" altLang="en-US" dirty="0">
                <a:latin typeface="微软雅黑" panose="020B0503020204020204" pitchFamily="34" charset="-122"/>
                <a:ea typeface="微软雅黑" panose="020B0503020204020204" pitchFamily="34" charset="-122"/>
              </a:rPr>
              <a:t>作为</a:t>
            </a:r>
            <a:r>
              <a:rPr lang="zh-CN" altLang="en-US" dirty="0">
                <a:solidFill>
                  <a:srgbClr val="FF0000"/>
                </a:solidFill>
                <a:latin typeface="微软雅黑" panose="020B0503020204020204" pitchFamily="34" charset="-122"/>
                <a:ea typeface="微软雅黑" panose="020B0503020204020204" pitchFamily="34" charset="-122"/>
              </a:rPr>
              <a:t>本体格式</a:t>
            </a:r>
            <a:r>
              <a:rPr lang="zh-CN" altLang="en-US" dirty="0">
                <a:latin typeface="微软雅黑" panose="020B0503020204020204" pitchFamily="34" charset="-122"/>
                <a:ea typeface="微软雅黑" panose="020B0503020204020204" pitchFamily="34" charset="-122"/>
              </a:rPr>
              <a:t>。考虑的特征包括：</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标识</a:t>
            </a:r>
            <a:r>
              <a:rPr lang="zh-CN" altLang="en-US" dirty="0">
                <a:latin typeface="微软雅黑" panose="020B0503020204020204" pitchFamily="34" charset="-122"/>
                <a:ea typeface="微软雅黑" panose="020B0503020204020204" pitchFamily="34" charset="-122"/>
              </a:rPr>
              <a:t>，即表示映射对象的专用字符串，如 </a:t>
            </a:r>
            <a:r>
              <a:rPr lang="en-US" altLang="zh-CN" dirty="0">
                <a:latin typeface="微软雅黑" panose="020B0503020204020204" pitchFamily="34" charset="-122"/>
                <a:ea typeface="微软雅黑" panose="020B0503020204020204" pitchFamily="34" charset="-122"/>
              </a:rPr>
              <a:t>URIs </a:t>
            </a:r>
            <a:r>
              <a:rPr lang="zh-CN" altLang="en-US" dirty="0">
                <a:latin typeface="微软雅黑" panose="020B0503020204020204" pitchFamily="34" charset="-122"/>
                <a:ea typeface="微软雅黑" panose="020B0503020204020204" pitchFamily="34" charset="-122"/>
              </a:rPr>
              <a:t>或 </a:t>
            </a:r>
            <a:r>
              <a:rPr lang="en-US" altLang="zh-CN" dirty="0">
                <a:latin typeface="微软雅黑" panose="020B0503020204020204" pitchFamily="34" charset="-122"/>
                <a:ea typeface="微软雅黑" panose="020B0503020204020204" pitchFamily="34" charset="-122"/>
              </a:rPr>
              <a:t>RDF </a:t>
            </a:r>
            <a:r>
              <a:rPr lang="zh-CN" altLang="en-US" dirty="0">
                <a:latin typeface="微软雅黑" panose="020B0503020204020204" pitchFamily="34" charset="-122"/>
                <a:ea typeface="微软雅黑" panose="020B0503020204020204" pitchFamily="34" charset="-122"/>
              </a:rPr>
              <a:t>标签；</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RDF(S)</a:t>
            </a:r>
            <a:r>
              <a:rPr lang="zh-CN" altLang="en-US" dirty="0">
                <a:solidFill>
                  <a:srgbClr val="FF0000"/>
                </a:solidFill>
                <a:latin typeface="微软雅黑" panose="020B0503020204020204" pitchFamily="34" charset="-122"/>
                <a:ea typeface="微软雅黑" panose="020B0503020204020204" pitchFamily="34" charset="-122"/>
              </a:rPr>
              <a:t>原语</a:t>
            </a:r>
            <a:r>
              <a:rPr lang="zh-CN" altLang="en-US" dirty="0">
                <a:latin typeface="微软雅黑" panose="020B0503020204020204" pitchFamily="34" charset="-122"/>
                <a:ea typeface="微软雅黑" panose="020B0503020204020204" pitchFamily="34" charset="-122"/>
              </a:rPr>
              <a:t>，如属性或子类关系；</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推导出的特征</a:t>
            </a:r>
            <a:r>
              <a:rPr lang="zh-CN" altLang="en-US" dirty="0">
                <a:latin typeface="微软雅黑" panose="020B0503020204020204" pitchFamily="34" charset="-122"/>
                <a:ea typeface="微软雅黑" panose="020B0503020204020204" pitchFamily="34" charset="-122"/>
              </a:rPr>
              <a:t>，由 </a:t>
            </a:r>
            <a:r>
              <a:rPr lang="en-US" altLang="zh-CN" dirty="0">
                <a:latin typeface="微软雅黑" panose="020B0503020204020204" pitchFamily="34" charset="-122"/>
                <a:ea typeface="微软雅黑" panose="020B0503020204020204" pitchFamily="34" charset="-122"/>
              </a:rPr>
              <a:t>RDF(S)</a:t>
            </a:r>
            <a:r>
              <a:rPr lang="zh-CN" altLang="en-US" dirty="0">
                <a:latin typeface="微软雅黑" panose="020B0503020204020204" pitchFamily="34" charset="-122"/>
                <a:ea typeface="微软雅黑" panose="020B0503020204020204" pitchFamily="34" charset="-122"/>
              </a:rPr>
              <a:t>原语推导出的特征，如最特化的类；</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OWL</a:t>
            </a:r>
            <a:r>
              <a:rPr lang="zh-CN" altLang="en-US" dirty="0">
                <a:solidFill>
                  <a:srgbClr val="FF0000"/>
                </a:solidFill>
                <a:latin typeface="微软雅黑" panose="020B0503020204020204" pitchFamily="34" charset="-122"/>
                <a:ea typeface="微软雅黑" panose="020B0503020204020204" pitchFamily="34" charset="-122"/>
              </a:rPr>
              <a:t>原语</a:t>
            </a:r>
            <a:r>
              <a:rPr lang="zh-CN" altLang="en-US" dirty="0">
                <a:latin typeface="微软雅黑" panose="020B0503020204020204" pitchFamily="34" charset="-122"/>
                <a:ea typeface="微软雅黑" panose="020B0503020204020204" pitchFamily="34" charset="-122"/>
              </a:rPr>
              <a:t>，例如考虑 </a:t>
            </a:r>
            <a:r>
              <a:rPr lang="en-US" altLang="zh-CN" dirty="0" err="1">
                <a:latin typeface="微软雅黑" panose="020B0503020204020204" pitchFamily="34" charset="-122"/>
                <a:ea typeface="微软雅黑" panose="020B0503020204020204" pitchFamily="34" charset="-122"/>
              </a:rPr>
              <a:t>sameAs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等表示等价的原语；</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）领域中</a:t>
            </a:r>
            <a:r>
              <a:rPr lang="zh-CN" altLang="en-US" dirty="0">
                <a:solidFill>
                  <a:srgbClr val="FF0000"/>
                </a:solidFill>
                <a:latin typeface="微软雅黑" panose="020B0503020204020204" pitchFamily="34" charset="-122"/>
                <a:ea typeface="微软雅黑" panose="020B0503020204020204" pitchFamily="34" charset="-122"/>
              </a:rPr>
              <a:t>特定的特征</a:t>
            </a:r>
            <a:r>
              <a:rPr lang="zh-CN" altLang="en-US" dirty="0">
                <a:latin typeface="微软雅黑" panose="020B0503020204020204" pitchFamily="34" charset="-122"/>
                <a:ea typeface="微软雅黑" panose="020B0503020204020204" pitchFamily="34" charset="-122"/>
              </a:rPr>
              <a:t>，例如某领域中概念“</a:t>
            </a:r>
            <a:r>
              <a:rPr lang="en-US" altLang="zh-CN" dirty="0">
                <a:latin typeface="微软雅黑" panose="020B0503020204020204" pitchFamily="34" charset="-122"/>
                <a:ea typeface="微软雅黑" panose="020B0503020204020204" pitchFamily="34" charset="-122"/>
              </a:rPr>
              <a:t>Person”</a:t>
            </a:r>
            <a:r>
              <a:rPr lang="zh-CN" altLang="en-US" dirty="0">
                <a:latin typeface="微软雅黑" panose="020B0503020204020204" pitchFamily="34" charset="-122"/>
                <a:ea typeface="微软雅黑" panose="020B0503020204020204" pitchFamily="34" charset="-122"/>
              </a:rPr>
              <a:t>的实例都有“</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属性，可用该属性值代替实例，方便处理。</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步骤</a:t>
            </a:r>
            <a:r>
              <a:rPr lang="en-US" altLang="zh-CN"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搜索步骤：</a:t>
            </a:r>
            <a:r>
              <a:rPr lang="zh-CN" altLang="en-US" dirty="0">
                <a:latin typeface="微软雅黑" panose="020B0503020204020204" pitchFamily="34" charset="-122"/>
                <a:ea typeface="微软雅黑" panose="020B0503020204020204" pitchFamily="34" charset="-122"/>
              </a:rPr>
              <a:t>由于各种相似度计算方法的复杂度与待映射的对象对直接相关，为了</a:t>
            </a:r>
            <a:r>
              <a:rPr lang="zh-CN" altLang="en-US" dirty="0">
                <a:solidFill>
                  <a:srgbClr val="FF0000"/>
                </a:solidFill>
                <a:latin typeface="微软雅黑" panose="020B0503020204020204" pitchFamily="34" charset="-122"/>
                <a:ea typeface="微软雅黑" panose="020B0503020204020204" pitchFamily="34" charset="-122"/>
              </a:rPr>
              <a:t>避免</a:t>
            </a:r>
            <a:r>
              <a:rPr lang="zh-CN" altLang="en-US" dirty="0">
                <a:latin typeface="微软雅黑" panose="020B0503020204020204" pitchFamily="34" charset="-122"/>
                <a:ea typeface="微软雅黑" panose="020B0503020204020204" pitchFamily="34" charset="-122"/>
              </a:rPr>
              <a:t>比较两个本体的</a:t>
            </a:r>
            <a:r>
              <a:rPr lang="zh-CN" altLang="en-US" dirty="0">
                <a:solidFill>
                  <a:srgbClr val="FF0000"/>
                </a:solidFill>
                <a:latin typeface="微软雅黑" panose="020B0503020204020204" pitchFamily="34" charset="-122"/>
                <a:ea typeface="微软雅黑" panose="020B0503020204020204" pitchFamily="34" charset="-122"/>
              </a:rPr>
              <a:t>全部对象</a:t>
            </a:r>
            <a:r>
              <a:rPr lang="zh-CN" altLang="en-US" dirty="0">
                <a:latin typeface="微软雅黑" panose="020B0503020204020204" pitchFamily="34" charset="-122"/>
                <a:ea typeface="微软雅黑" panose="020B0503020204020204" pitchFamily="34" charset="-122"/>
              </a:rPr>
              <a:t>，保证发现映射的搜索空间在能接受的范围内， </a:t>
            </a:r>
            <a:r>
              <a:rPr lang="en-US" altLang="zh-CN" dirty="0">
                <a:latin typeface="微软雅黑" panose="020B0503020204020204" pitchFamily="34" charset="-122"/>
                <a:ea typeface="微软雅黑" panose="020B0503020204020204" pitchFamily="34" charset="-122"/>
              </a:rPr>
              <a:t>QOM </a:t>
            </a:r>
            <a:r>
              <a:rPr lang="zh-CN" altLang="en-US" dirty="0">
                <a:latin typeface="微软雅黑" panose="020B0503020204020204" pitchFamily="34" charset="-122"/>
                <a:ea typeface="微软雅黑" panose="020B0503020204020204" pitchFamily="34" charset="-122"/>
              </a:rPr>
              <a:t>使用</a:t>
            </a:r>
            <a:r>
              <a:rPr lang="zh-CN" altLang="en-US" dirty="0">
                <a:solidFill>
                  <a:srgbClr val="FF0000"/>
                </a:solidFill>
                <a:latin typeface="微软雅黑" panose="020B0503020204020204" pitchFamily="34" charset="-122"/>
                <a:ea typeface="微软雅黑" panose="020B0503020204020204" pitchFamily="34" charset="-122"/>
              </a:rPr>
              <a:t>启发式方法</a:t>
            </a:r>
            <a:r>
              <a:rPr lang="zh-CN" altLang="en-US" dirty="0">
                <a:latin typeface="微软雅黑" panose="020B0503020204020204" pitchFamily="34" charset="-122"/>
                <a:ea typeface="微软雅黑" panose="020B0503020204020204" pitchFamily="34" charset="-122"/>
              </a:rPr>
              <a:t>降低候选映射对象的数目，即它只</a:t>
            </a:r>
            <a:r>
              <a:rPr lang="zh-CN" altLang="en-US" dirty="0">
                <a:solidFill>
                  <a:srgbClr val="FF0000"/>
                </a:solidFill>
                <a:latin typeface="微软雅黑" panose="020B0503020204020204" pitchFamily="34" charset="-122"/>
                <a:ea typeface="微软雅黑" panose="020B0503020204020204" pitchFamily="34" charset="-122"/>
              </a:rPr>
              <a:t>选择</a:t>
            </a:r>
            <a:r>
              <a:rPr lang="zh-CN" altLang="en-US" dirty="0">
                <a:latin typeface="微软雅黑" panose="020B0503020204020204" pitchFamily="34" charset="-122"/>
                <a:ea typeface="微软雅黑" panose="020B0503020204020204" pitchFamily="34" charset="-122"/>
              </a:rPr>
              <a:t>那些</a:t>
            </a:r>
            <a:r>
              <a:rPr lang="zh-CN" altLang="en-US" dirty="0">
                <a:solidFill>
                  <a:srgbClr val="FF0000"/>
                </a:solidFill>
                <a:latin typeface="微软雅黑" panose="020B0503020204020204" pitchFamily="34" charset="-122"/>
                <a:ea typeface="微软雅黑" panose="020B0503020204020204" pitchFamily="34" charset="-122"/>
              </a:rPr>
              <a:t>必要的映射对象</a:t>
            </a:r>
            <a:r>
              <a:rPr lang="zh-CN" altLang="en-US" dirty="0">
                <a:latin typeface="微软雅黑" panose="020B0503020204020204" pitchFamily="34" charset="-122"/>
                <a:ea typeface="微软雅黑" panose="020B0503020204020204" pitchFamily="34" charset="-122"/>
              </a:rPr>
              <a:t>，而</a:t>
            </a:r>
            <a:r>
              <a:rPr lang="zh-CN" altLang="en-US" dirty="0">
                <a:solidFill>
                  <a:srgbClr val="FF0000"/>
                </a:solidFill>
                <a:latin typeface="微软雅黑" panose="020B0503020204020204" pitchFamily="34" charset="-122"/>
                <a:ea typeface="微软雅黑" panose="020B0503020204020204" pitchFamily="34" charset="-122"/>
              </a:rPr>
              <a:t>忽略</a:t>
            </a:r>
            <a:r>
              <a:rPr lang="zh-CN" altLang="en-US" dirty="0">
                <a:latin typeface="微软雅黑" panose="020B0503020204020204" pitchFamily="34" charset="-122"/>
                <a:ea typeface="微软雅黑" panose="020B0503020204020204" pitchFamily="34" charset="-122"/>
              </a:rPr>
              <a:t>其他</a:t>
            </a:r>
            <a:r>
              <a:rPr lang="zh-CN" altLang="en-US" dirty="0">
                <a:solidFill>
                  <a:srgbClr val="FF0000"/>
                </a:solidFill>
                <a:latin typeface="微软雅黑" panose="020B0503020204020204" pitchFamily="34" charset="-122"/>
                <a:ea typeface="微软雅黑" panose="020B0503020204020204" pitchFamily="34" charset="-122"/>
              </a:rPr>
              <a:t>不关心的映射对象</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19693705"/>
      </p:ext>
    </p:extLst>
  </p:cSld>
  <p:clrMapOvr>
    <a:masterClrMapping/>
  </p:clrMapOvr>
  <p:transition spd="med" advTm="20">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90AA262-BA7F-4DC0-A229-C84FF9BAFF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smtClean="0">
                <a:ln>
                  <a:noFill/>
                </a:ln>
                <a:solidFill>
                  <a:srgbClr val="FFFFFF"/>
                </a:solidFill>
                <a:effectLst/>
                <a:uLnTx/>
                <a:uFillTx/>
                <a:latin typeface="Calibri" panose="020F0502020204030204"/>
                <a:ea typeface="微软雅黑" panose="020B0503020204020204" pitchFamily="34" charset="-122"/>
                <a:cs typeface="+mn-cs"/>
              </a:rPr>
              <a:t>75</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6" name="文本框 5">
            <a:extLst>
              <a:ext uri="{FF2B5EF4-FFF2-40B4-BE49-F238E27FC236}">
                <a16:creationId xmlns:a16="http://schemas.microsoft.com/office/drawing/2014/main" id="{C15D8736-E7EB-49C9-8DF0-9C271D99D09D}"/>
              </a:ext>
            </a:extLst>
          </p:cNvPr>
          <p:cNvSpPr txBox="1"/>
          <p:nvPr/>
        </p:nvSpPr>
        <p:spPr>
          <a:xfrm>
            <a:off x="754602" y="1316063"/>
            <a:ext cx="10333607"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步骤</a:t>
            </a:r>
            <a:r>
              <a:rPr lang="en-US" altLang="zh-CN"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相似度计算：</a:t>
            </a:r>
            <a:r>
              <a:rPr lang="zh-CN" altLang="en-US" dirty="0">
                <a:latin typeface="微软雅黑" panose="020B0503020204020204" pitchFamily="34" charset="-122"/>
                <a:ea typeface="微软雅黑" panose="020B0503020204020204" pitchFamily="34" charset="-122"/>
              </a:rPr>
              <a:t>对每一对候选映射对象，</a:t>
            </a:r>
            <a:r>
              <a:rPr lang="zh-CN" altLang="en-US" dirty="0">
                <a:solidFill>
                  <a:srgbClr val="FF0000"/>
                </a:solidFill>
                <a:latin typeface="微软雅黑" panose="020B0503020204020204" pitchFamily="34" charset="-122"/>
                <a:ea typeface="微软雅黑" panose="020B0503020204020204" pitchFamily="34" charset="-122"/>
              </a:rPr>
              <a:t>判断</a:t>
            </a:r>
            <a:r>
              <a:rPr lang="zh-CN" altLang="en-US" dirty="0">
                <a:latin typeface="微软雅黑" panose="020B0503020204020204" pitchFamily="34" charset="-122"/>
                <a:ea typeface="微软雅黑" panose="020B0503020204020204" pitchFamily="34" charset="-122"/>
              </a:rPr>
              <a:t>它们之间的</a:t>
            </a:r>
            <a:r>
              <a:rPr lang="zh-CN" altLang="en-US" dirty="0">
                <a:solidFill>
                  <a:srgbClr val="FF0000"/>
                </a:solidFill>
                <a:latin typeface="微软雅黑" panose="020B0503020204020204" pitchFamily="34" charset="-122"/>
                <a:ea typeface="微软雅黑" panose="020B0503020204020204" pitchFamily="34" charset="-122"/>
              </a:rPr>
              <a:t>相似度值</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QOM</a:t>
            </a:r>
            <a:r>
              <a:rPr lang="zh-CN" altLang="en-US" dirty="0">
                <a:solidFill>
                  <a:srgbClr val="FF0000"/>
                </a:solidFill>
                <a:latin typeface="微软雅黑" panose="020B0503020204020204" pitchFamily="34" charset="-122"/>
                <a:ea typeface="微软雅黑" panose="020B0503020204020204" pitchFamily="34" charset="-122"/>
              </a:rPr>
              <a:t>定义了</a:t>
            </a:r>
            <a:r>
              <a:rPr lang="zh-CN" altLang="en-US" dirty="0">
                <a:latin typeface="微软雅黑" panose="020B0503020204020204" pitchFamily="34" charset="-122"/>
                <a:ea typeface="微软雅黑" panose="020B0503020204020204" pitchFamily="34" charset="-122"/>
              </a:rPr>
              <a:t>多种关于对象特征（包括概念、关系和实例）的</a:t>
            </a:r>
            <a:r>
              <a:rPr lang="zh-CN" altLang="en-US" dirty="0">
                <a:solidFill>
                  <a:srgbClr val="FF0000"/>
                </a:solidFill>
                <a:latin typeface="微软雅黑" panose="020B0503020204020204" pitchFamily="34" charset="-122"/>
                <a:ea typeface="微软雅黑" panose="020B0503020204020204" pitchFamily="34" charset="-122"/>
              </a:rPr>
              <a:t>相似度量公式</a:t>
            </a:r>
            <a:r>
              <a:rPr lang="zh-CN" altLang="en-US" dirty="0">
                <a:latin typeface="微软雅黑" panose="020B0503020204020204" pitchFamily="34" charset="-122"/>
                <a:ea typeface="微软雅黑" panose="020B0503020204020204" pitchFamily="34" charset="-122"/>
              </a:rPr>
              <a:t>，对于其中的每种度量，都预先</a:t>
            </a:r>
            <a:r>
              <a:rPr lang="zh-CN" altLang="en-US" dirty="0">
                <a:solidFill>
                  <a:srgbClr val="FF0000"/>
                </a:solidFill>
                <a:latin typeface="微软雅黑" panose="020B0503020204020204" pitchFamily="34" charset="-122"/>
                <a:ea typeface="微软雅黑" panose="020B0503020204020204" pitchFamily="34" charset="-122"/>
              </a:rPr>
              <a:t>分析</a:t>
            </a:r>
            <a:r>
              <a:rPr lang="zh-CN" altLang="en-US" dirty="0">
                <a:latin typeface="微软雅黑" panose="020B0503020204020204" pitchFamily="34" charset="-122"/>
                <a:ea typeface="微软雅黑" panose="020B0503020204020204" pitchFamily="34" charset="-122"/>
              </a:rPr>
              <a:t>它的</a:t>
            </a:r>
            <a:r>
              <a:rPr lang="zh-CN" altLang="en-US" dirty="0">
                <a:solidFill>
                  <a:srgbClr val="FF0000"/>
                </a:solidFill>
                <a:latin typeface="微软雅黑" panose="020B0503020204020204" pitchFamily="34" charset="-122"/>
                <a:ea typeface="微软雅黑" panose="020B0503020204020204" pitchFamily="34" charset="-122"/>
              </a:rPr>
              <a:t>时间复杂度</a:t>
            </a:r>
            <a:r>
              <a:rPr lang="zh-CN" altLang="en-US" dirty="0">
                <a:latin typeface="微软雅黑" panose="020B0503020204020204" pitchFamily="34" charset="-122"/>
                <a:ea typeface="微软雅黑" panose="020B0503020204020204" pitchFamily="34" charset="-122"/>
              </a:rPr>
              <a:t>。选择度量公式的时候</a:t>
            </a:r>
            <a:r>
              <a:rPr lang="zh-CN" altLang="en-US" dirty="0">
                <a:solidFill>
                  <a:srgbClr val="FF0000"/>
                </a:solidFill>
                <a:latin typeface="微软雅黑" panose="020B0503020204020204" pitchFamily="34" charset="-122"/>
                <a:ea typeface="微软雅黑" panose="020B0503020204020204" pitchFamily="34" charset="-122"/>
              </a:rPr>
              <a:t>忽略</a:t>
            </a:r>
            <a:r>
              <a:rPr lang="zh-CN" altLang="en-US" dirty="0">
                <a:latin typeface="微软雅黑" panose="020B0503020204020204" pitchFamily="34" charset="-122"/>
                <a:ea typeface="微软雅黑" panose="020B0503020204020204" pitchFamily="34" charset="-122"/>
              </a:rPr>
              <a:t>那些</a:t>
            </a:r>
            <a:r>
              <a:rPr lang="zh-CN" altLang="en-US" dirty="0">
                <a:solidFill>
                  <a:srgbClr val="FF0000"/>
                </a:solidFill>
                <a:latin typeface="微软雅黑" panose="020B0503020204020204" pitchFamily="34" charset="-122"/>
                <a:ea typeface="微软雅黑" panose="020B0503020204020204" pitchFamily="34" charset="-122"/>
              </a:rPr>
              <a:t>复杂度过高的度量公式</a:t>
            </a:r>
            <a:r>
              <a:rPr lang="zh-CN" altLang="en-US" dirty="0">
                <a:latin typeface="微软雅黑" panose="020B0503020204020204" pitchFamily="34" charset="-122"/>
                <a:ea typeface="微软雅黑" panose="020B0503020204020204" pitchFamily="34" charset="-122"/>
              </a:rPr>
              <a:t>以</a:t>
            </a:r>
            <a:r>
              <a:rPr lang="zh-CN" altLang="en-US" dirty="0">
                <a:solidFill>
                  <a:srgbClr val="FF0000"/>
                </a:solidFill>
                <a:latin typeface="微软雅黑" panose="020B0503020204020204" pitchFamily="34" charset="-122"/>
                <a:ea typeface="微软雅黑" panose="020B0503020204020204" pitchFamily="34" charset="-122"/>
              </a:rPr>
              <a:t>提高效率</a:t>
            </a:r>
            <a:r>
              <a:rPr lang="zh-CN" altLang="en-US"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9614B9D7-67E5-4D8B-8D33-81FD0266158D}"/>
              </a:ext>
            </a:extLst>
          </p:cNvPr>
          <p:cNvSpPr txBox="1"/>
          <p:nvPr/>
        </p:nvSpPr>
        <p:spPr>
          <a:xfrm>
            <a:off x="760516" y="2601577"/>
            <a:ext cx="10333607"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步骤</a:t>
            </a:r>
            <a:r>
              <a:rPr lang="en-US" altLang="zh-CN"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相似度累加：</a:t>
            </a:r>
            <a:r>
              <a:rPr lang="zh-CN" altLang="en-US" dirty="0">
                <a:latin typeface="微软雅黑" panose="020B0503020204020204" pitchFamily="34" charset="-122"/>
                <a:ea typeface="微软雅黑" panose="020B0503020204020204" pitchFamily="34" charset="-122"/>
              </a:rPr>
              <a:t>由于同时采用多种度量方法，一对候选对象通常存在多个相似度值。将这些不同的</a:t>
            </a:r>
            <a:r>
              <a:rPr lang="zh-CN" altLang="en-US" dirty="0">
                <a:solidFill>
                  <a:srgbClr val="FF0000"/>
                </a:solidFill>
                <a:latin typeface="微软雅黑" panose="020B0503020204020204" pitchFamily="34" charset="-122"/>
                <a:ea typeface="微软雅黑" panose="020B0503020204020204" pitchFamily="34" charset="-122"/>
              </a:rPr>
              <a:t>相似度值累加</a:t>
            </a:r>
            <a:r>
              <a:rPr lang="zh-CN" altLang="en-US" dirty="0">
                <a:latin typeface="微软雅黑" panose="020B0503020204020204" pitchFamily="34" charset="-122"/>
                <a:ea typeface="微软雅黑" panose="020B0503020204020204" pitchFamily="34" charset="-122"/>
              </a:rPr>
              <a:t>，成为</a:t>
            </a:r>
            <a:r>
              <a:rPr lang="zh-CN" altLang="en-US" dirty="0">
                <a:solidFill>
                  <a:srgbClr val="FF0000"/>
                </a:solidFill>
                <a:latin typeface="微软雅黑" panose="020B0503020204020204" pitchFamily="34" charset="-122"/>
                <a:ea typeface="微软雅黑" panose="020B0503020204020204" pitchFamily="34" charset="-122"/>
              </a:rPr>
              <a:t>单个</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相似度值</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QOM </a:t>
            </a:r>
            <a:r>
              <a:rPr lang="zh-CN" altLang="en-US" dirty="0">
                <a:latin typeface="微软雅黑" panose="020B0503020204020204" pitchFamily="34" charset="-122"/>
                <a:ea typeface="微软雅黑" panose="020B0503020204020204" pitchFamily="34" charset="-122"/>
              </a:rPr>
              <a:t>不采用直接累加方式，它</a:t>
            </a:r>
            <a:r>
              <a:rPr lang="zh-CN" altLang="en-US" dirty="0">
                <a:solidFill>
                  <a:srgbClr val="FF0000"/>
                </a:solidFill>
                <a:latin typeface="微软雅黑" panose="020B0503020204020204" pitchFamily="34" charset="-122"/>
                <a:ea typeface="微软雅黑" panose="020B0503020204020204" pitchFamily="34" charset="-122"/>
              </a:rPr>
              <a:t>强调</a:t>
            </a:r>
            <a:r>
              <a:rPr lang="zh-CN" altLang="en-US" dirty="0">
                <a:latin typeface="微软雅黑" panose="020B0503020204020204" pitchFamily="34" charset="-122"/>
                <a:ea typeface="微软雅黑" panose="020B0503020204020204" pitchFamily="34" charset="-122"/>
              </a:rPr>
              <a:t>一些</a:t>
            </a:r>
            <a:r>
              <a:rPr lang="zh-CN" altLang="en-US" dirty="0">
                <a:solidFill>
                  <a:srgbClr val="FF0000"/>
                </a:solidFill>
                <a:latin typeface="微软雅黑" panose="020B0503020204020204" pitchFamily="34" charset="-122"/>
                <a:ea typeface="微软雅黑" panose="020B0503020204020204" pitchFamily="34" charset="-122"/>
              </a:rPr>
              <a:t>可靠的相似度</a:t>
            </a:r>
            <a:r>
              <a:rPr lang="zh-CN" altLang="en-US" dirty="0">
                <a:latin typeface="微软雅黑" panose="020B0503020204020204" pitchFamily="34" charset="-122"/>
                <a:ea typeface="微软雅黑" panose="020B0503020204020204" pitchFamily="34" charset="-122"/>
              </a:rPr>
              <a:t>，同时</a:t>
            </a:r>
            <a:r>
              <a:rPr lang="zh-CN" altLang="en-US" dirty="0">
                <a:solidFill>
                  <a:srgbClr val="FF0000"/>
                </a:solidFill>
                <a:latin typeface="微软雅黑" panose="020B0503020204020204" pitchFamily="34" charset="-122"/>
                <a:ea typeface="微软雅黑" panose="020B0503020204020204" pitchFamily="34" charset="-122"/>
              </a:rPr>
              <a:t>降低</a:t>
            </a:r>
            <a:r>
              <a:rPr lang="zh-CN" altLang="en-US" dirty="0">
                <a:latin typeface="微软雅黑" panose="020B0503020204020204" pitchFamily="34" charset="-122"/>
                <a:ea typeface="微软雅黑" panose="020B0503020204020204" pitchFamily="34" charset="-122"/>
              </a:rPr>
              <a:t>一些并</a:t>
            </a:r>
            <a:r>
              <a:rPr lang="zh-CN" altLang="en-US" dirty="0">
                <a:solidFill>
                  <a:srgbClr val="FF0000"/>
                </a:solidFill>
                <a:latin typeface="微软雅黑" panose="020B0503020204020204" pitchFamily="34" charset="-122"/>
                <a:ea typeface="微软雅黑" panose="020B0503020204020204" pitchFamily="34" charset="-122"/>
              </a:rPr>
              <a:t>不可靠的相似度</a:t>
            </a:r>
            <a:r>
              <a:rPr lang="zh-CN" altLang="en-US"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7DD9C85D-5469-4143-BAC1-BB88B226F932}"/>
              </a:ext>
            </a:extLst>
          </p:cNvPr>
          <p:cNvSpPr txBox="1"/>
          <p:nvPr/>
        </p:nvSpPr>
        <p:spPr>
          <a:xfrm>
            <a:off x="834502" y="415485"/>
            <a:ext cx="475843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本体映射的综合方法：</a:t>
            </a:r>
            <a:r>
              <a:rPr lang="en-US" altLang="zh-CN" sz="2400" dirty="0">
                <a:latin typeface="微软雅黑" panose="020B0503020204020204" pitchFamily="34" charset="-122"/>
                <a:ea typeface="微软雅黑" panose="020B0503020204020204" pitchFamily="34" charset="-122"/>
              </a:rPr>
              <a:t>QOM</a:t>
            </a:r>
          </a:p>
        </p:txBody>
      </p:sp>
      <p:sp>
        <p:nvSpPr>
          <p:cNvPr id="9" name="文本框 8">
            <a:extLst>
              <a:ext uri="{FF2B5EF4-FFF2-40B4-BE49-F238E27FC236}">
                <a16:creationId xmlns:a16="http://schemas.microsoft.com/office/drawing/2014/main" id="{2F62CFDE-DF5C-42F1-BD8C-A586B6D47A0E}"/>
              </a:ext>
            </a:extLst>
          </p:cNvPr>
          <p:cNvSpPr txBox="1"/>
          <p:nvPr/>
        </p:nvSpPr>
        <p:spPr>
          <a:xfrm>
            <a:off x="754602" y="3887091"/>
            <a:ext cx="10333607"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步骤</a:t>
            </a:r>
            <a:r>
              <a:rPr lang="en-US" altLang="zh-CN"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解释：</a:t>
            </a:r>
            <a:r>
              <a:rPr lang="zh-CN" altLang="en-US" dirty="0">
                <a:latin typeface="微软雅黑" panose="020B0503020204020204" pitchFamily="34" charset="-122"/>
                <a:ea typeface="微软雅黑" panose="020B0503020204020204" pitchFamily="34" charset="-122"/>
              </a:rPr>
              <a:t>利用设定的</a:t>
            </a:r>
            <a:r>
              <a:rPr lang="zh-CN" altLang="en-US" dirty="0">
                <a:solidFill>
                  <a:srgbClr val="FF0000"/>
                </a:solidFill>
                <a:latin typeface="微软雅黑" panose="020B0503020204020204" pitchFamily="34" charset="-122"/>
                <a:ea typeface="微软雅黑" panose="020B0503020204020204" pitchFamily="34" charset="-122"/>
              </a:rPr>
              <a:t>阈值</a:t>
            </a:r>
            <a:r>
              <a:rPr lang="zh-CN" altLang="en-US" dirty="0">
                <a:latin typeface="微软雅黑" panose="020B0503020204020204" pitchFamily="34" charset="-122"/>
                <a:ea typeface="微软雅黑" panose="020B0503020204020204" pitchFamily="34" charset="-122"/>
              </a:rPr>
              <a:t>或</a:t>
            </a:r>
            <a:r>
              <a:rPr lang="zh-CN" altLang="en-US" dirty="0">
                <a:solidFill>
                  <a:srgbClr val="FF0000"/>
                </a:solidFill>
                <a:latin typeface="微软雅黑" panose="020B0503020204020204" pitchFamily="34" charset="-122"/>
                <a:ea typeface="微软雅黑" panose="020B0503020204020204" pitchFamily="34" charset="-122"/>
              </a:rPr>
              <a:t>放松标签</a:t>
            </a:r>
            <a:r>
              <a:rPr lang="zh-CN" altLang="en-US" dirty="0">
                <a:latin typeface="微软雅黑" panose="020B0503020204020204" pitchFamily="34" charset="-122"/>
                <a:ea typeface="微软雅黑" panose="020B0503020204020204" pitchFamily="34" charset="-122"/>
              </a:rPr>
              <a:t>等技术，</a:t>
            </a:r>
            <a:r>
              <a:rPr lang="zh-CN" altLang="en-US" dirty="0">
                <a:solidFill>
                  <a:srgbClr val="FF0000"/>
                </a:solidFill>
                <a:latin typeface="微软雅黑" panose="020B0503020204020204" pitchFamily="34" charset="-122"/>
                <a:ea typeface="微软雅黑" panose="020B0503020204020204" pitchFamily="34" charset="-122"/>
              </a:rPr>
              <a:t>考虑本体结构</a:t>
            </a:r>
            <a:r>
              <a:rPr lang="zh-CN" altLang="en-US" dirty="0">
                <a:latin typeface="微软雅黑" panose="020B0503020204020204" pitchFamily="34" charset="-122"/>
                <a:ea typeface="微软雅黑" panose="020B0503020204020204" pitchFamily="34" charset="-122"/>
              </a:rPr>
              <a:t>和一些</a:t>
            </a:r>
            <a:r>
              <a:rPr lang="zh-CN" altLang="en-US" dirty="0">
                <a:solidFill>
                  <a:srgbClr val="FF0000"/>
                </a:solidFill>
                <a:latin typeface="微软雅黑" panose="020B0503020204020204" pitchFamily="34" charset="-122"/>
                <a:ea typeface="微软雅黑" panose="020B0503020204020204" pitchFamily="34" charset="-122"/>
              </a:rPr>
              <a:t>相似度准则</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去除</a:t>
            </a:r>
            <a:r>
              <a:rPr lang="zh-CN" altLang="en-US" dirty="0">
                <a:latin typeface="微软雅黑" panose="020B0503020204020204" pitchFamily="34" charset="-122"/>
                <a:ea typeface="微软雅黑" panose="020B0503020204020204" pitchFamily="34" charset="-122"/>
              </a:rPr>
              <a:t>一些</a:t>
            </a:r>
            <a:r>
              <a:rPr lang="zh-CN" altLang="en-US" dirty="0">
                <a:solidFill>
                  <a:srgbClr val="FF0000"/>
                </a:solidFill>
                <a:latin typeface="微软雅黑" panose="020B0503020204020204" pitchFamily="34" charset="-122"/>
                <a:ea typeface="微软雅黑" panose="020B0503020204020204" pitchFamily="34" charset="-122"/>
              </a:rPr>
              <a:t>不正确的映射结果</a:t>
            </a:r>
            <a:r>
              <a:rPr lang="zh-CN" altLang="en-US" dirty="0">
                <a:latin typeface="微软雅黑" panose="020B0503020204020204" pitchFamily="34" charset="-122"/>
                <a:ea typeface="微软雅黑" panose="020B0503020204020204" pitchFamily="34" charset="-122"/>
              </a:rPr>
              <a:t>。根据处理后的</a:t>
            </a:r>
            <a:r>
              <a:rPr lang="zh-CN" altLang="en-US" dirty="0">
                <a:solidFill>
                  <a:srgbClr val="FF0000"/>
                </a:solidFill>
                <a:latin typeface="微软雅黑" panose="020B0503020204020204" pitchFamily="34" charset="-122"/>
                <a:ea typeface="微软雅黑" panose="020B0503020204020204" pitchFamily="34" charset="-122"/>
              </a:rPr>
              <a:t>最终相似度</a:t>
            </a:r>
            <a:r>
              <a:rPr lang="zh-CN" altLang="en-US" dirty="0">
                <a:latin typeface="微软雅黑" panose="020B0503020204020204" pitchFamily="34" charset="-122"/>
                <a:ea typeface="微软雅黑" panose="020B0503020204020204" pitchFamily="34" charset="-122"/>
              </a:rPr>
              <a:t>值判断本体之间的映射。</a:t>
            </a:r>
          </a:p>
        </p:txBody>
      </p:sp>
      <p:sp>
        <p:nvSpPr>
          <p:cNvPr id="10" name="文本框 9">
            <a:extLst>
              <a:ext uri="{FF2B5EF4-FFF2-40B4-BE49-F238E27FC236}">
                <a16:creationId xmlns:a16="http://schemas.microsoft.com/office/drawing/2014/main" id="{4C6001F7-7EAB-4102-A517-A5B15A26E0BD}"/>
              </a:ext>
            </a:extLst>
          </p:cNvPr>
          <p:cNvSpPr txBox="1"/>
          <p:nvPr/>
        </p:nvSpPr>
        <p:spPr>
          <a:xfrm>
            <a:off x="754602" y="4895606"/>
            <a:ext cx="10333607"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步骤</a:t>
            </a:r>
            <a:r>
              <a:rPr lang="en-US" altLang="zh-CN"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迭代：</a:t>
            </a:r>
            <a:r>
              <a:rPr lang="zh-CN" altLang="en-US" dirty="0">
                <a:latin typeface="微软雅黑" panose="020B0503020204020204" pitchFamily="34" charset="-122"/>
                <a:ea typeface="微软雅黑" panose="020B0503020204020204" pitchFamily="34" charset="-122"/>
              </a:rPr>
              <a:t>算法过程可</a:t>
            </a:r>
            <a:r>
              <a:rPr lang="zh-CN" altLang="en-US" dirty="0">
                <a:solidFill>
                  <a:srgbClr val="FF0000"/>
                </a:solidFill>
                <a:latin typeface="微软雅黑" panose="020B0503020204020204" pitchFamily="34" charset="-122"/>
                <a:ea typeface="微软雅黑" panose="020B0503020204020204" pitchFamily="34" charset="-122"/>
              </a:rPr>
              <a:t>迭代</a:t>
            </a:r>
            <a:r>
              <a:rPr lang="zh-CN" altLang="en-US" dirty="0">
                <a:latin typeface="微软雅黑" panose="020B0503020204020204" pitchFamily="34" charset="-122"/>
                <a:ea typeface="微软雅黑" panose="020B0503020204020204" pitchFamily="34" charset="-122"/>
              </a:rPr>
              <a:t>执行，每次迭代都能</a:t>
            </a:r>
            <a:r>
              <a:rPr lang="zh-CN" altLang="en-US" dirty="0">
                <a:solidFill>
                  <a:srgbClr val="FF0000"/>
                </a:solidFill>
                <a:latin typeface="微软雅黑" panose="020B0503020204020204" pitchFamily="34" charset="-122"/>
                <a:ea typeface="微软雅黑" panose="020B0503020204020204" pitchFamily="34" charset="-122"/>
              </a:rPr>
              <a:t>提高映射结果的质量</a:t>
            </a:r>
            <a:r>
              <a:rPr lang="zh-CN" altLang="en-US" dirty="0">
                <a:latin typeface="微软雅黑" panose="020B0503020204020204" pitchFamily="34" charset="-122"/>
                <a:ea typeface="微软雅黑" panose="020B0503020204020204" pitchFamily="34" charset="-122"/>
              </a:rPr>
              <a:t>，迭代可在</a:t>
            </a:r>
            <a:r>
              <a:rPr lang="zh-CN" altLang="en-US" dirty="0">
                <a:solidFill>
                  <a:srgbClr val="FF0000"/>
                </a:solidFill>
                <a:latin typeface="微软雅黑" panose="020B0503020204020204" pitchFamily="34" charset="-122"/>
                <a:ea typeface="微软雅黑" panose="020B0503020204020204" pitchFamily="34" charset="-122"/>
              </a:rPr>
              <a:t>没有新映射生成</a:t>
            </a:r>
            <a:r>
              <a:rPr lang="zh-CN" altLang="en-US" dirty="0">
                <a:latin typeface="微软雅黑" panose="020B0503020204020204" pitchFamily="34" charset="-122"/>
                <a:ea typeface="微软雅黑" panose="020B0503020204020204" pitchFamily="34" charset="-122"/>
              </a:rPr>
              <a:t>后</a:t>
            </a:r>
            <a:r>
              <a:rPr lang="zh-CN" altLang="en-US" dirty="0">
                <a:solidFill>
                  <a:srgbClr val="FF0000"/>
                </a:solidFill>
                <a:latin typeface="微软雅黑" panose="020B0503020204020204" pitchFamily="34" charset="-122"/>
                <a:ea typeface="微软雅黑" panose="020B0503020204020204" pitchFamily="34" charset="-122"/>
              </a:rPr>
              <a:t>停止</a:t>
            </a:r>
            <a:r>
              <a:rPr lang="zh-CN" altLang="en-US" dirty="0">
                <a:latin typeface="微软雅黑" panose="020B0503020204020204" pitchFamily="34" charset="-122"/>
                <a:ea typeface="微软雅黑" panose="020B0503020204020204" pitchFamily="34" charset="-122"/>
              </a:rPr>
              <a:t>。每次迭代时可基于</a:t>
            </a:r>
            <a:r>
              <a:rPr lang="zh-CN" altLang="en-US" dirty="0">
                <a:solidFill>
                  <a:srgbClr val="FF0000"/>
                </a:solidFill>
                <a:latin typeface="微软雅黑" panose="020B0503020204020204" pitchFamily="34" charset="-122"/>
                <a:ea typeface="微软雅黑" panose="020B0503020204020204" pitchFamily="34" charset="-122"/>
              </a:rPr>
              <a:t>贪婪策略</a:t>
            </a:r>
            <a:r>
              <a:rPr lang="zh-CN" altLang="en-US" dirty="0">
                <a:latin typeface="微软雅黑" panose="020B0503020204020204" pitchFamily="34" charset="-122"/>
                <a:ea typeface="微软雅黑" panose="020B0503020204020204" pitchFamily="34" charset="-122"/>
              </a:rPr>
              <a:t>从当前</a:t>
            </a:r>
            <a:r>
              <a:rPr lang="zh-CN" altLang="en-US" dirty="0">
                <a:solidFill>
                  <a:srgbClr val="FF0000"/>
                </a:solidFill>
                <a:latin typeface="微软雅黑" panose="020B0503020204020204" pitchFamily="34" charset="-122"/>
                <a:ea typeface="微软雅黑" panose="020B0503020204020204" pitchFamily="34" charset="-122"/>
              </a:rPr>
              <a:t>相似度最高</a:t>
            </a:r>
            <a:r>
              <a:rPr lang="zh-CN" altLang="en-US" dirty="0">
                <a:latin typeface="微软雅黑" panose="020B0503020204020204" pitchFamily="34" charset="-122"/>
                <a:ea typeface="微软雅黑" panose="020B0503020204020204" pitchFamily="34" charset="-122"/>
              </a:rPr>
              <a:t>的对象开始执行。</a:t>
            </a:r>
          </a:p>
        </p:txBody>
      </p:sp>
    </p:spTree>
    <p:extLst>
      <p:ext uri="{BB962C8B-B14F-4D97-AF65-F5344CB8AC3E}">
        <p14:creationId xmlns:p14="http://schemas.microsoft.com/office/powerpoint/2010/main" val="1902380686"/>
      </p:ext>
    </p:extLst>
  </p:cSld>
  <p:clrMapOvr>
    <a:masterClrMapping/>
  </p:clrMapOvr>
  <p:transition spd="med" advTm="17">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76</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776796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本体映射的综合方法：基于虚拟文档的本体匹配</a:t>
            </a:r>
            <a:endParaRPr lang="en-US" altLang="zh-CN"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45D081D-68F2-4FDB-A2EB-3C8C33F3AE98}"/>
              </a:ext>
            </a:extLst>
          </p:cNvPr>
          <p:cNvSpPr txBox="1"/>
          <p:nvPr/>
        </p:nvSpPr>
        <p:spPr>
          <a:xfrm>
            <a:off x="813786" y="1127457"/>
            <a:ext cx="10564428" cy="646331"/>
          </a:xfrm>
          <a:prstGeom prst="rect">
            <a:avLst/>
          </a:prstGeom>
          <a:noFill/>
        </p:spPr>
        <p:txBody>
          <a:bodyPr wrap="square" rtlCol="0">
            <a:spAutoFit/>
          </a:bodyPr>
          <a:lstStyle/>
          <a:p>
            <a:r>
              <a:rPr lang="zh-CN" altLang="en-US" sz="1800" b="1" dirty="0">
                <a:latin typeface="微软雅黑" panose="020B0503020204020204" pitchFamily="34" charset="-122"/>
                <a:ea typeface="微软雅黑" panose="020B0503020204020204" pitchFamily="34" charset="-122"/>
              </a:rPr>
              <a:t>基于虚拟文档的本体匹配</a:t>
            </a:r>
            <a:r>
              <a:rPr lang="zh-CN" altLang="en-US" sz="18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将实体及其</a:t>
            </a:r>
            <a:r>
              <a:rPr lang="zh-CN" altLang="en-US" dirty="0">
                <a:solidFill>
                  <a:srgbClr val="FF0000"/>
                </a:solidFill>
                <a:latin typeface="微软雅黑" panose="020B0503020204020204" pitchFamily="34" charset="-122"/>
                <a:ea typeface="微软雅黑" panose="020B0503020204020204" pitchFamily="34" charset="-122"/>
              </a:rPr>
              <a:t>周围的实体、文本</a:t>
            </a:r>
            <a:r>
              <a:rPr lang="zh-CN" altLang="en-US" dirty="0">
                <a:latin typeface="微软雅黑" panose="020B0503020204020204" pitchFamily="34" charset="-122"/>
                <a:ea typeface="微软雅黑" panose="020B0503020204020204" pitchFamily="34" charset="-122"/>
              </a:rPr>
              <a:t>等信息作为一个集合形成</a:t>
            </a:r>
            <a:r>
              <a:rPr lang="zh-CN" altLang="en-US" dirty="0">
                <a:solidFill>
                  <a:srgbClr val="FF0000"/>
                </a:solidFill>
                <a:latin typeface="微软雅黑" panose="020B0503020204020204" pitchFamily="34" charset="-122"/>
                <a:ea typeface="微软雅黑" panose="020B0503020204020204" pitchFamily="34" charset="-122"/>
              </a:rPr>
              <a:t>虚拟文档</a:t>
            </a:r>
            <a:r>
              <a:rPr lang="zh-CN" altLang="en-US" dirty="0">
                <a:latin typeface="微软雅黑" panose="020B0503020204020204" pitchFamily="34" charset="-122"/>
                <a:ea typeface="微软雅黑" panose="020B0503020204020204" pitchFamily="34" charset="-122"/>
              </a:rPr>
              <a:t>，然后可以使用如</a:t>
            </a:r>
            <a:r>
              <a:rPr lang="en-US" altLang="zh-CN" dirty="0">
                <a:latin typeface="微软雅黑" panose="020B0503020204020204" pitchFamily="34" charset="-122"/>
                <a:ea typeface="微软雅黑" panose="020B0503020204020204" pitchFamily="34" charset="-122"/>
              </a:rPr>
              <a:t>TF-IDF</a:t>
            </a:r>
            <a:r>
              <a:rPr lang="zh-CN" altLang="en-US" dirty="0">
                <a:latin typeface="微软雅黑" panose="020B0503020204020204" pitchFamily="34" charset="-122"/>
                <a:ea typeface="微软雅黑" panose="020B0503020204020204" pitchFamily="34" charset="-122"/>
              </a:rPr>
              <a:t>等算法进行操作。</a:t>
            </a:r>
            <a:endParaRPr lang="en-US" altLang="zh-CN"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948A3B7-450F-413D-975A-AE33E7A4E78E}"/>
              </a:ext>
            </a:extLst>
          </p:cNvPr>
          <p:cNvSpPr txBox="1"/>
          <p:nvPr/>
        </p:nvSpPr>
        <p:spPr>
          <a:xfrm>
            <a:off x="813786" y="1917551"/>
            <a:ext cx="10564428"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TF-IDF</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用来评估某个字或者某个词对一个文档的</a:t>
            </a:r>
            <a:r>
              <a:rPr lang="zh-CN" altLang="en-US" sz="2400" dirty="0">
                <a:solidFill>
                  <a:srgbClr val="FF0000"/>
                </a:solidFill>
                <a:latin typeface="微软雅黑" panose="020B0503020204020204" pitchFamily="34" charset="-122"/>
                <a:ea typeface="微软雅黑" panose="020B0503020204020204" pitchFamily="34" charset="-122"/>
              </a:rPr>
              <a:t>重要程度</a:t>
            </a:r>
            <a:endParaRPr lang="en-US" altLang="zh-CN" sz="2400"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177BCED-664C-4BAA-A1F7-4761FDE908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15230" y="2379216"/>
            <a:ext cx="7861917" cy="2496918"/>
          </a:xfrm>
          <a:prstGeom prst="rect">
            <a:avLst/>
          </a:prstGeom>
        </p:spPr>
      </p:pic>
      <p:sp>
        <p:nvSpPr>
          <p:cNvPr id="10" name="文本框 9">
            <a:extLst>
              <a:ext uri="{FF2B5EF4-FFF2-40B4-BE49-F238E27FC236}">
                <a16:creationId xmlns:a16="http://schemas.microsoft.com/office/drawing/2014/main" id="{6C4E5C12-6D45-4C95-96BE-3274F300808D}"/>
              </a:ext>
            </a:extLst>
          </p:cNvPr>
          <p:cNvSpPr txBox="1"/>
          <p:nvPr/>
        </p:nvSpPr>
        <p:spPr>
          <a:xfrm>
            <a:off x="1358283" y="5153133"/>
            <a:ext cx="9072979" cy="923330"/>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比如某个语料库中有5万篇文章，含有“健康”一词的有2万篇</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现有一篇文章，共</a:t>
            </a:r>
            <a:r>
              <a:rPr lang="en-US" altLang="zh-CN" dirty="0">
                <a:latin typeface="微软雅黑" panose="020B0503020204020204" pitchFamily="34" charset="-122"/>
                <a:ea typeface="微软雅黑" panose="020B0503020204020204" pitchFamily="34" charset="-122"/>
              </a:rPr>
              <a:t>1000</a:t>
            </a:r>
            <a:r>
              <a:rPr lang="zh-CN" altLang="en-US" dirty="0">
                <a:latin typeface="微软雅黑" panose="020B0503020204020204" pitchFamily="34" charset="-122"/>
                <a:ea typeface="微软雅黑" panose="020B0503020204020204" pitchFamily="34" charset="-122"/>
              </a:rPr>
              <a:t>个词，“健康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出现</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次，则</a:t>
            </a:r>
            <a:r>
              <a:rPr lang="en-US" altLang="zh-CN" dirty="0">
                <a:latin typeface="微软雅黑" panose="020B0503020204020204" pitchFamily="34" charset="-122"/>
                <a:ea typeface="微软雅黑" panose="020B0503020204020204" pitchFamily="34" charset="-122"/>
              </a:rPr>
              <a:t>:</a:t>
            </a:r>
          </a:p>
          <a:p>
            <a:pPr algn="ctr"/>
            <a:r>
              <a:rPr lang="en-US" altLang="zh-CN" dirty="0">
                <a:latin typeface="微软雅黑" panose="020B0503020204020204" pitchFamily="34" charset="-122"/>
                <a:ea typeface="微软雅黑" panose="020B0503020204020204" pitchFamily="34" charset="-122"/>
              </a:rPr>
              <a:t>SIM</a:t>
            </a:r>
            <a:r>
              <a:rPr lang="en-US" altLang="zh-CN" baseline="-25000" dirty="0">
                <a:latin typeface="微软雅黑" panose="020B0503020204020204" pitchFamily="34" charset="-122"/>
                <a:ea typeface="微软雅黑" panose="020B0503020204020204" pitchFamily="34" charset="-122"/>
              </a:rPr>
              <a:t>TF-IDF</a:t>
            </a:r>
            <a:r>
              <a:rPr lang="en-US" altLang="zh-CN" dirty="0">
                <a:latin typeface="微软雅黑" panose="020B0503020204020204" pitchFamily="34" charset="-122"/>
                <a:ea typeface="微软雅黑" panose="020B0503020204020204" pitchFamily="34" charset="-122"/>
              </a:rPr>
              <a:t> = 30/1000* log (50000/(20000+1))= 0.012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2579548"/>
      </p:ext>
    </p:extLst>
  </p:cSld>
  <p:clrMapOvr>
    <a:masterClrMapping/>
  </p:clrMapOvr>
  <p:transition spd="med" advTm="221">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77</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776796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本体映射的综合方法：基于虚拟文档的本体匹配</a:t>
            </a:r>
            <a:endParaRPr lang="en-US" altLang="zh-CN" sz="2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CA24834E-8942-4233-BBC4-23DF5048DA2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42874" y="1088104"/>
            <a:ext cx="9037468" cy="5170788"/>
          </a:xfrm>
          <a:prstGeom prst="rect">
            <a:avLst/>
          </a:prstGeom>
        </p:spPr>
      </p:pic>
    </p:spTree>
    <p:extLst>
      <p:ext uri="{BB962C8B-B14F-4D97-AF65-F5344CB8AC3E}">
        <p14:creationId xmlns:p14="http://schemas.microsoft.com/office/powerpoint/2010/main" val="2036401864"/>
      </p:ext>
    </p:extLst>
  </p:cSld>
  <p:clrMapOvr>
    <a:masterClrMapping/>
  </p:clrMapOvr>
  <p:transition spd="med" advTm="13">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78</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776796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本体映射的综合方法：基于虚拟文档的本体匹配</a:t>
            </a:r>
            <a:endParaRPr lang="en-US" altLang="zh-CN" sz="2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8EB223D-1269-4DE3-B4BC-8590B856DD8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144285" y="805263"/>
            <a:ext cx="8315718" cy="5344035"/>
          </a:xfrm>
          <a:prstGeom prst="rect">
            <a:avLst/>
          </a:prstGeom>
        </p:spPr>
      </p:pic>
      <p:pic>
        <p:nvPicPr>
          <p:cNvPr id="10" name="图片 9">
            <a:extLst>
              <a:ext uri="{FF2B5EF4-FFF2-40B4-BE49-F238E27FC236}">
                <a16:creationId xmlns:a16="http://schemas.microsoft.com/office/drawing/2014/main" id="{B13AD50F-2698-4DCD-8482-5BC87E21F5FB}"/>
              </a:ext>
            </a:extLst>
          </p:cNvPr>
          <p:cNvPicPr>
            <a:picLocks noChangeAspect="1"/>
          </p:cNvPicPr>
          <p:nvPr/>
        </p:nvPicPr>
        <p:blipFill>
          <a:blip r:embed="rId4"/>
          <a:stretch>
            <a:fillRect/>
          </a:stretch>
        </p:blipFill>
        <p:spPr>
          <a:xfrm>
            <a:off x="5171433" y="1047048"/>
            <a:ext cx="4523809" cy="419048"/>
          </a:xfrm>
          <a:prstGeom prst="rect">
            <a:avLst/>
          </a:prstGeom>
        </p:spPr>
      </p:pic>
      <p:pic>
        <p:nvPicPr>
          <p:cNvPr id="14" name="图片 13">
            <a:extLst>
              <a:ext uri="{FF2B5EF4-FFF2-40B4-BE49-F238E27FC236}">
                <a16:creationId xmlns:a16="http://schemas.microsoft.com/office/drawing/2014/main" id="{208927D1-6130-470A-9FE5-0F74FDA160A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71433" y="1466096"/>
            <a:ext cx="2809524" cy="409524"/>
          </a:xfrm>
          <a:prstGeom prst="rect">
            <a:avLst/>
          </a:prstGeom>
        </p:spPr>
      </p:pic>
      <p:pic>
        <p:nvPicPr>
          <p:cNvPr id="16" name="图片 15">
            <a:extLst>
              <a:ext uri="{FF2B5EF4-FFF2-40B4-BE49-F238E27FC236}">
                <a16:creationId xmlns:a16="http://schemas.microsoft.com/office/drawing/2014/main" id="{E39AD0CA-911D-4188-9AF4-DCA46D87433C}"/>
              </a:ext>
            </a:extLst>
          </p:cNvPr>
          <p:cNvPicPr>
            <a:picLocks noChangeAspect="1"/>
          </p:cNvPicPr>
          <p:nvPr/>
        </p:nvPicPr>
        <p:blipFill>
          <a:blip r:embed="rId6"/>
          <a:stretch>
            <a:fillRect/>
          </a:stretch>
        </p:blipFill>
        <p:spPr>
          <a:xfrm>
            <a:off x="5557294" y="1979090"/>
            <a:ext cx="5858927" cy="285266"/>
          </a:xfrm>
          <a:prstGeom prst="rect">
            <a:avLst/>
          </a:prstGeom>
        </p:spPr>
      </p:pic>
      <p:pic>
        <p:nvPicPr>
          <p:cNvPr id="18" name="图片 17">
            <a:extLst>
              <a:ext uri="{FF2B5EF4-FFF2-40B4-BE49-F238E27FC236}">
                <a16:creationId xmlns:a16="http://schemas.microsoft.com/office/drawing/2014/main" id="{3BB7394D-8FF2-4D1E-9088-FC3464F97E8E}"/>
              </a:ext>
            </a:extLst>
          </p:cNvPr>
          <p:cNvPicPr>
            <a:picLocks noChangeAspect="1"/>
          </p:cNvPicPr>
          <p:nvPr/>
        </p:nvPicPr>
        <p:blipFill>
          <a:blip r:embed="rId7"/>
          <a:stretch>
            <a:fillRect/>
          </a:stretch>
        </p:blipFill>
        <p:spPr>
          <a:xfrm>
            <a:off x="5171433" y="2291636"/>
            <a:ext cx="3228571" cy="485714"/>
          </a:xfrm>
          <a:prstGeom prst="rect">
            <a:avLst/>
          </a:prstGeom>
        </p:spPr>
      </p:pic>
      <p:pic>
        <p:nvPicPr>
          <p:cNvPr id="24" name="图片 23">
            <a:extLst>
              <a:ext uri="{FF2B5EF4-FFF2-40B4-BE49-F238E27FC236}">
                <a16:creationId xmlns:a16="http://schemas.microsoft.com/office/drawing/2014/main" id="{A3A1219E-FDE0-4FBF-9125-D10FFC30EA10}"/>
              </a:ext>
            </a:extLst>
          </p:cNvPr>
          <p:cNvPicPr>
            <a:picLocks noChangeAspect="1"/>
          </p:cNvPicPr>
          <p:nvPr/>
        </p:nvPicPr>
        <p:blipFill>
          <a:blip r:embed="rId8"/>
          <a:stretch>
            <a:fillRect/>
          </a:stretch>
        </p:blipFill>
        <p:spPr>
          <a:xfrm>
            <a:off x="5516702" y="3101098"/>
            <a:ext cx="4575772" cy="290071"/>
          </a:xfrm>
          <a:prstGeom prst="rect">
            <a:avLst/>
          </a:prstGeom>
        </p:spPr>
      </p:pic>
      <p:pic>
        <p:nvPicPr>
          <p:cNvPr id="26" name="图片 25">
            <a:extLst>
              <a:ext uri="{FF2B5EF4-FFF2-40B4-BE49-F238E27FC236}">
                <a16:creationId xmlns:a16="http://schemas.microsoft.com/office/drawing/2014/main" id="{D542ED4F-DBCF-42D4-8FD3-D47857C3DA4C}"/>
              </a:ext>
            </a:extLst>
          </p:cNvPr>
          <p:cNvPicPr>
            <a:picLocks noChangeAspect="1"/>
          </p:cNvPicPr>
          <p:nvPr/>
        </p:nvPicPr>
        <p:blipFill>
          <a:blip r:embed="rId9"/>
          <a:stretch>
            <a:fillRect/>
          </a:stretch>
        </p:blipFill>
        <p:spPr>
          <a:xfrm>
            <a:off x="5191730" y="2733895"/>
            <a:ext cx="2768929" cy="342340"/>
          </a:xfrm>
          <a:prstGeom prst="rect">
            <a:avLst/>
          </a:prstGeom>
        </p:spPr>
      </p:pic>
      <p:pic>
        <p:nvPicPr>
          <p:cNvPr id="28" name="图片 27">
            <a:extLst>
              <a:ext uri="{FF2B5EF4-FFF2-40B4-BE49-F238E27FC236}">
                <a16:creationId xmlns:a16="http://schemas.microsoft.com/office/drawing/2014/main" id="{35A2C330-676A-4B63-8B9F-171F39A0349A}"/>
              </a:ext>
            </a:extLst>
          </p:cNvPr>
          <p:cNvPicPr>
            <a:picLocks noChangeAspect="1"/>
          </p:cNvPicPr>
          <p:nvPr/>
        </p:nvPicPr>
        <p:blipFill>
          <a:blip r:embed="rId10"/>
          <a:stretch>
            <a:fillRect/>
          </a:stretch>
        </p:blipFill>
        <p:spPr>
          <a:xfrm>
            <a:off x="5173292" y="3443587"/>
            <a:ext cx="4979538" cy="1158466"/>
          </a:xfrm>
          <a:prstGeom prst="rect">
            <a:avLst/>
          </a:prstGeom>
        </p:spPr>
      </p:pic>
      <p:pic>
        <p:nvPicPr>
          <p:cNvPr id="34" name="图片 33">
            <a:extLst>
              <a:ext uri="{FF2B5EF4-FFF2-40B4-BE49-F238E27FC236}">
                <a16:creationId xmlns:a16="http://schemas.microsoft.com/office/drawing/2014/main" id="{C7225FCF-C957-40F2-8EDC-07DCB7A675F6}"/>
              </a:ext>
            </a:extLst>
          </p:cNvPr>
          <p:cNvPicPr>
            <a:picLocks noChangeAspect="1"/>
          </p:cNvPicPr>
          <p:nvPr/>
        </p:nvPicPr>
        <p:blipFill>
          <a:blip r:embed="rId11"/>
          <a:stretch>
            <a:fillRect/>
          </a:stretch>
        </p:blipFill>
        <p:spPr>
          <a:xfrm>
            <a:off x="7313935" y="4682022"/>
            <a:ext cx="3580952" cy="333333"/>
          </a:xfrm>
          <a:prstGeom prst="rect">
            <a:avLst/>
          </a:prstGeom>
        </p:spPr>
      </p:pic>
      <p:pic>
        <p:nvPicPr>
          <p:cNvPr id="30" name="图片 29">
            <a:extLst>
              <a:ext uri="{FF2B5EF4-FFF2-40B4-BE49-F238E27FC236}">
                <a16:creationId xmlns:a16="http://schemas.microsoft.com/office/drawing/2014/main" id="{775476D6-9F19-4C18-8181-6D5C70756A25}"/>
              </a:ext>
            </a:extLst>
          </p:cNvPr>
          <p:cNvPicPr>
            <a:picLocks noChangeAspect="1"/>
          </p:cNvPicPr>
          <p:nvPr/>
        </p:nvPicPr>
        <p:blipFill>
          <a:blip r:embed="rId12"/>
          <a:stretch>
            <a:fillRect/>
          </a:stretch>
        </p:blipFill>
        <p:spPr>
          <a:xfrm>
            <a:off x="5171433" y="4669831"/>
            <a:ext cx="2151380" cy="336646"/>
          </a:xfrm>
          <a:prstGeom prst="rect">
            <a:avLst/>
          </a:prstGeom>
          <a:ln>
            <a:solidFill>
              <a:srgbClr val="FF0000"/>
            </a:solidFill>
          </a:ln>
        </p:spPr>
      </p:pic>
      <p:pic>
        <p:nvPicPr>
          <p:cNvPr id="38" name="图片 37">
            <a:extLst>
              <a:ext uri="{FF2B5EF4-FFF2-40B4-BE49-F238E27FC236}">
                <a16:creationId xmlns:a16="http://schemas.microsoft.com/office/drawing/2014/main" id="{A40E58ED-ED3C-4C9B-8767-C6FAB629CC55}"/>
              </a:ext>
            </a:extLst>
          </p:cNvPr>
          <p:cNvPicPr>
            <a:picLocks noChangeAspect="1"/>
          </p:cNvPicPr>
          <p:nvPr/>
        </p:nvPicPr>
        <p:blipFill>
          <a:blip r:embed="rId13"/>
          <a:stretch>
            <a:fillRect/>
          </a:stretch>
        </p:blipFill>
        <p:spPr>
          <a:xfrm>
            <a:off x="5556969" y="5170091"/>
            <a:ext cx="4495238" cy="323810"/>
          </a:xfrm>
          <a:prstGeom prst="rect">
            <a:avLst/>
          </a:prstGeom>
        </p:spPr>
      </p:pic>
      <p:pic>
        <p:nvPicPr>
          <p:cNvPr id="40" name="图片 39">
            <a:extLst>
              <a:ext uri="{FF2B5EF4-FFF2-40B4-BE49-F238E27FC236}">
                <a16:creationId xmlns:a16="http://schemas.microsoft.com/office/drawing/2014/main" id="{C08C07AB-B7F6-411E-B1D2-3AB74196B176}"/>
              </a:ext>
            </a:extLst>
          </p:cNvPr>
          <p:cNvPicPr>
            <a:picLocks noChangeAspect="1"/>
          </p:cNvPicPr>
          <p:nvPr/>
        </p:nvPicPr>
        <p:blipFill>
          <a:blip r:embed="rId14"/>
          <a:stretch>
            <a:fillRect/>
          </a:stretch>
        </p:blipFill>
        <p:spPr>
          <a:xfrm>
            <a:off x="5556969" y="5493901"/>
            <a:ext cx="4276190" cy="380952"/>
          </a:xfrm>
          <a:prstGeom prst="rect">
            <a:avLst/>
          </a:prstGeom>
        </p:spPr>
      </p:pic>
      <p:sp>
        <p:nvSpPr>
          <p:cNvPr id="41" name="矩形 40">
            <a:extLst>
              <a:ext uri="{FF2B5EF4-FFF2-40B4-BE49-F238E27FC236}">
                <a16:creationId xmlns:a16="http://schemas.microsoft.com/office/drawing/2014/main" id="{8C5FFDE6-2B97-484B-998B-3FB0CC95A325}"/>
              </a:ext>
            </a:extLst>
          </p:cNvPr>
          <p:cNvSpPr/>
          <p:nvPr/>
        </p:nvSpPr>
        <p:spPr bwMode="auto">
          <a:xfrm>
            <a:off x="2236206" y="4602053"/>
            <a:ext cx="1412341" cy="40442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330481300"/>
      </p:ext>
    </p:extLst>
  </p:cSld>
  <p:clrMapOvr>
    <a:masterClrMapping/>
  </p:clrMapOvr>
  <p:transition spd="med" advTm="17">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79</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776796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本体映射的综合方法：基于虚拟文档的本体匹配</a:t>
            </a:r>
            <a:endParaRPr lang="en-US" altLang="zh-CN" sz="24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9DDB81C0-ABBF-4FDC-A99C-B1DC1D33CACF}"/>
              </a:ext>
            </a:extLst>
          </p:cNvPr>
          <p:cNvSpPr txBox="1"/>
          <p:nvPr/>
        </p:nvSpPr>
        <p:spPr>
          <a:xfrm>
            <a:off x="630447" y="1380671"/>
            <a:ext cx="10049390"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令Doc={</a:t>
            </a:r>
            <a:r>
              <a:rPr lang="en-US" altLang="zh-CN" dirty="0">
                <a:latin typeface="微软雅黑" panose="020B0503020204020204" pitchFamily="34" charset="-122"/>
                <a:ea typeface="微软雅黑" panose="020B0503020204020204" pitchFamily="34" charset="-122"/>
              </a:rPr>
              <a:t>DS</a:t>
            </a:r>
            <a:r>
              <a:rPr lang="zh-CN" altLang="en-US" baseline="-25000"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DS</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 DS</a:t>
            </a:r>
            <a:r>
              <a:rPr lang="en-US" altLang="zh-CN" baseline="-25000"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}为N个同类描述文档的集合,该集合中共含n个不同的词条项t</a:t>
            </a:r>
            <a:r>
              <a:rPr lang="zh-CN" altLang="en-US" baseline="-25000"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t</a:t>
            </a:r>
            <a:r>
              <a:rPr lang="en-US" altLang="zh-CN" baseline="-25000"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t</a:t>
            </a:r>
            <a:r>
              <a:rPr lang="en-US" altLang="zh-CN" baseline="-25000"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则每个文档</a:t>
            </a:r>
            <a:r>
              <a:rPr lang="en-US" altLang="zh-CN" dirty="0">
                <a:latin typeface="微软雅黑" panose="020B0503020204020204" pitchFamily="34" charset="-122"/>
                <a:ea typeface="微软雅黑" panose="020B0503020204020204" pitchFamily="34" charset="-122"/>
              </a:rPr>
              <a:t>DS</a:t>
            </a:r>
            <a:r>
              <a:rPr lang="en-US" altLang="zh-CN" baseline="-25000" dirty="0">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均可表示一个关于这些词条项的n维向量</a:t>
            </a:r>
            <a:r>
              <a:rPr lang="en-US" altLang="zh-CN" dirty="0">
                <a:latin typeface="微软雅黑" panose="020B0503020204020204" pitchFamily="34" charset="-122"/>
                <a:ea typeface="微软雅黑" panose="020B0503020204020204" pitchFamily="34" charset="-122"/>
              </a:rPr>
              <a:t>D</a:t>
            </a:r>
            <a:r>
              <a:rPr lang="en-US" altLang="zh-CN" baseline="-25000" dirty="0">
                <a:latin typeface="微软雅黑" panose="020B0503020204020204" pitchFamily="34" charset="-122"/>
                <a:ea typeface="微软雅黑" panose="020B0503020204020204" pitchFamily="34" charset="-122"/>
              </a:rPr>
              <a:t>i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a:t>
            </a:r>
            <a:r>
              <a:rPr lang="en-US" altLang="zh-CN" baseline="-25000" dirty="0">
                <a:latin typeface="微软雅黑" panose="020B0503020204020204" pitchFamily="34" charset="-122"/>
                <a:ea typeface="微软雅黑" panose="020B0503020204020204" pitchFamily="34" charset="-122"/>
              </a:rPr>
              <a:t>i1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d</a:t>
            </a:r>
            <a:r>
              <a:rPr lang="en-US" altLang="zh-CN" baseline="-25000" dirty="0">
                <a:latin typeface="微软雅黑" panose="020B0503020204020204" pitchFamily="34" charset="-122"/>
                <a:ea typeface="微软雅黑" panose="020B0503020204020204" pitchFamily="34" charset="-122"/>
              </a:rPr>
              <a:t>i2</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d</a:t>
            </a:r>
            <a:r>
              <a:rPr lang="en-US" altLang="zh-CN" baseline="-25000" dirty="0">
                <a:latin typeface="微软雅黑" panose="020B0503020204020204" pitchFamily="34" charset="-122"/>
                <a:ea typeface="微软雅黑" panose="020B0503020204020204" pitchFamily="34" charset="-122"/>
              </a:rPr>
              <a:t>in</a:t>
            </a:r>
            <a:r>
              <a:rPr lang="zh-CN" altLang="en-US" dirty="0">
                <a:latin typeface="微软雅黑" panose="020B0503020204020204" pitchFamily="34" charset="-122"/>
                <a:ea typeface="微软雅黑" panose="020B0503020204020204" pitchFamily="34" charset="-122"/>
              </a:rPr>
              <a:t>)，其中 </a:t>
            </a:r>
            <a:r>
              <a:rPr lang="en-US" altLang="zh-CN" dirty="0" err="1">
                <a:latin typeface="微软雅黑" panose="020B0503020204020204" pitchFamily="34" charset="-122"/>
                <a:ea typeface="微软雅黑" panose="020B0503020204020204" pitchFamily="34" charset="-122"/>
              </a:rPr>
              <a:t>d</a:t>
            </a:r>
            <a:r>
              <a:rPr lang="en-US" altLang="zh-CN" baseline="-25000" dirty="0" err="1">
                <a:latin typeface="微软雅黑" panose="020B0503020204020204" pitchFamily="34" charset="-122"/>
                <a:ea typeface="微软雅黑" panose="020B0503020204020204" pitchFamily="34" charset="-122"/>
              </a:rPr>
              <a:t>ij</a:t>
            </a:r>
            <a:r>
              <a:rPr lang="zh-CN" altLang="en-US" dirty="0">
                <a:latin typeface="微软雅黑" panose="020B0503020204020204" pitchFamily="34" charset="-122"/>
                <a:ea typeface="微软雅黑" panose="020B0503020204020204" pitchFamily="34" charset="-122"/>
              </a:rPr>
              <a:t>,表示对应于第j个词条项的权重。</a:t>
            </a:r>
          </a:p>
        </p:txBody>
      </p:sp>
      <p:sp>
        <p:nvSpPr>
          <p:cNvPr id="19" name="文本框 18">
            <a:extLst>
              <a:ext uri="{FF2B5EF4-FFF2-40B4-BE49-F238E27FC236}">
                <a16:creationId xmlns:a16="http://schemas.microsoft.com/office/drawing/2014/main" id="{5B69FC3E-187A-4C72-8308-8C3441E48153}"/>
              </a:ext>
            </a:extLst>
          </p:cNvPr>
          <p:cNvSpPr txBox="1"/>
          <p:nvPr/>
        </p:nvSpPr>
        <p:spPr>
          <a:xfrm>
            <a:off x="630447" y="2644625"/>
            <a:ext cx="10049390"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向量</a:t>
            </a:r>
            <a:r>
              <a:rPr lang="en-US" altLang="zh-CN" dirty="0">
                <a:latin typeface="微软雅黑" panose="020B0503020204020204" pitchFamily="34" charset="-122"/>
                <a:ea typeface="微软雅黑" panose="020B0503020204020204" pitchFamily="34" charset="-122"/>
              </a:rPr>
              <a:t>D</a:t>
            </a:r>
            <a:r>
              <a:rPr lang="en-US" altLang="zh-CN" baseline="-25000" dirty="0">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中的权重</a:t>
            </a:r>
            <a:r>
              <a:rPr lang="en-US" altLang="zh-CN" dirty="0" err="1">
                <a:latin typeface="微软雅黑" panose="020B0503020204020204" pitchFamily="34" charset="-122"/>
                <a:ea typeface="微软雅黑" panose="020B0503020204020204" pitchFamily="34" charset="-122"/>
              </a:rPr>
              <a:t>d</a:t>
            </a:r>
            <a:r>
              <a:rPr lang="en-US" altLang="zh-CN" baseline="-25000" dirty="0" err="1">
                <a:latin typeface="微软雅黑" panose="020B0503020204020204" pitchFamily="34" charset="-122"/>
                <a:ea typeface="微软雅黑" panose="020B0503020204020204" pitchFamily="34" charset="-122"/>
              </a:rPr>
              <a:t>ij</a:t>
            </a:r>
            <a:r>
              <a:rPr lang="zh-CN" altLang="en-US" dirty="0">
                <a:latin typeface="微软雅黑" panose="020B0503020204020204" pitchFamily="34" charset="-122"/>
                <a:ea typeface="微软雅黑" panose="020B0503020204020204" pitchFamily="34" charset="-122"/>
              </a:rPr>
              <a:t>采用TF-IDF方法来进行计算。令</a:t>
            </a:r>
            <a:r>
              <a:rPr lang="en-US" altLang="zh-CN" dirty="0" err="1">
                <a:latin typeface="微软雅黑" panose="020B0503020204020204" pitchFamily="34" charset="-122"/>
                <a:ea typeface="微软雅黑" panose="020B0503020204020204" pitchFamily="34" charset="-122"/>
              </a:rPr>
              <a:t>n</a:t>
            </a:r>
            <a:r>
              <a:rPr lang="en-US" altLang="zh-CN" baseline="-25000"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为含有词条</a:t>
            </a:r>
            <a:r>
              <a:rPr lang="en-US" altLang="zh-CN" dirty="0" err="1">
                <a:latin typeface="微软雅黑" panose="020B0503020204020204" pitchFamily="34" charset="-122"/>
                <a:ea typeface="微软雅黑" panose="020B0503020204020204" pitchFamily="34" charset="-122"/>
              </a:rPr>
              <a:t>t</a:t>
            </a:r>
            <a:r>
              <a:rPr lang="en-US" altLang="zh-CN" baseline="-25000"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的文档数目，t</a:t>
            </a:r>
            <a:r>
              <a:rPr lang="en-US" altLang="zh-CN" dirty="0">
                <a:latin typeface="微软雅黑" panose="020B0503020204020204" pitchFamily="34" charset="-122"/>
                <a:ea typeface="微软雅黑" panose="020B0503020204020204" pitchFamily="34" charset="-122"/>
              </a:rPr>
              <a:t>f(</a:t>
            </a:r>
            <a:r>
              <a:rPr lang="en-US" altLang="zh-CN" dirty="0" err="1">
                <a:latin typeface="微软雅黑" panose="020B0503020204020204" pitchFamily="34" charset="-122"/>
                <a:ea typeface="微软雅黑" panose="020B0503020204020204" pitchFamily="34" charset="-122"/>
              </a:rPr>
              <a:t>t</a:t>
            </a:r>
            <a:r>
              <a:rPr lang="en-US" altLang="zh-CN" baseline="-25000"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为</a:t>
            </a:r>
            <a:r>
              <a:rPr lang="en-US" altLang="zh-CN" dirty="0" err="1">
                <a:latin typeface="微软雅黑" panose="020B0503020204020204" pitchFamily="34" charset="-122"/>
                <a:ea typeface="微软雅黑" panose="020B0503020204020204" pitchFamily="34" charset="-122"/>
              </a:rPr>
              <a:t>t</a:t>
            </a:r>
            <a:r>
              <a:rPr lang="en-US" altLang="zh-CN" baseline="-25000"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D</a:t>
            </a:r>
            <a:r>
              <a:rPr lang="en-US" altLang="zh-CN" baseline="-25000" dirty="0">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中出现的频率，这里的频率计算考虑的是语义描述文档中词项所带的权重，即t</a:t>
            </a:r>
            <a:r>
              <a:rPr lang="en-US" altLang="zh-CN" dirty="0">
                <a:latin typeface="微软雅黑" panose="020B0503020204020204" pitchFamily="34" charset="-122"/>
                <a:ea typeface="微软雅黑" panose="020B0503020204020204" pitchFamily="34" charset="-122"/>
              </a:rPr>
              <a:t>f(</a:t>
            </a:r>
            <a:r>
              <a:rPr lang="en-US" altLang="zh-CN" dirty="0" err="1">
                <a:latin typeface="微软雅黑" panose="020B0503020204020204" pitchFamily="34" charset="-122"/>
                <a:ea typeface="微软雅黑" panose="020B0503020204020204" pitchFamily="34" charset="-122"/>
              </a:rPr>
              <a:t>t</a:t>
            </a:r>
            <a:r>
              <a:rPr lang="en-US" altLang="zh-CN" baseline="-25000"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t>
            </a:r>
            <a:r>
              <a:rPr lang="en-US" altLang="zh-CN" baseline="-25000" dirty="0">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。计算公式为:</a:t>
            </a:r>
          </a:p>
        </p:txBody>
      </p:sp>
      <p:pic>
        <p:nvPicPr>
          <p:cNvPr id="9" name="图片 8">
            <a:extLst>
              <a:ext uri="{FF2B5EF4-FFF2-40B4-BE49-F238E27FC236}">
                <a16:creationId xmlns:a16="http://schemas.microsoft.com/office/drawing/2014/main" id="{A2067317-D52E-4BC8-8B2C-C1093AC9FD79}"/>
              </a:ext>
            </a:extLst>
          </p:cNvPr>
          <p:cNvPicPr>
            <a:picLocks noChangeAspect="1"/>
          </p:cNvPicPr>
          <p:nvPr/>
        </p:nvPicPr>
        <p:blipFill>
          <a:blip r:embed="rId3"/>
          <a:stretch>
            <a:fillRect/>
          </a:stretch>
        </p:blipFill>
        <p:spPr>
          <a:xfrm>
            <a:off x="3021808" y="4196127"/>
            <a:ext cx="5266667" cy="1790476"/>
          </a:xfrm>
          <a:prstGeom prst="rect">
            <a:avLst/>
          </a:prstGeom>
        </p:spPr>
      </p:pic>
      <p:pic>
        <p:nvPicPr>
          <p:cNvPr id="12" name="图片 11">
            <a:extLst>
              <a:ext uri="{FF2B5EF4-FFF2-40B4-BE49-F238E27FC236}">
                <a16:creationId xmlns:a16="http://schemas.microsoft.com/office/drawing/2014/main" id="{E11A19D2-841E-478F-B023-7E36029A93B0}"/>
              </a:ext>
            </a:extLst>
          </p:cNvPr>
          <p:cNvPicPr>
            <a:picLocks noChangeAspect="1"/>
          </p:cNvPicPr>
          <p:nvPr/>
        </p:nvPicPr>
        <p:blipFill>
          <a:blip r:embed="rId4"/>
          <a:stretch>
            <a:fillRect/>
          </a:stretch>
        </p:blipFill>
        <p:spPr>
          <a:xfrm>
            <a:off x="3183712" y="3429000"/>
            <a:ext cx="4942857" cy="800000"/>
          </a:xfrm>
          <a:prstGeom prst="rect">
            <a:avLst/>
          </a:prstGeom>
        </p:spPr>
      </p:pic>
    </p:spTree>
    <p:extLst>
      <p:ext uri="{BB962C8B-B14F-4D97-AF65-F5344CB8AC3E}">
        <p14:creationId xmlns:p14="http://schemas.microsoft.com/office/powerpoint/2010/main" val="4274797981"/>
      </p:ext>
    </p:extLst>
  </p:cSld>
  <p:clrMapOvr>
    <a:masterClrMapping/>
  </p:clrMapOvr>
  <p:transition spd="med" advTm="297">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8</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892412"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知识图谱异构的原因</a:t>
            </a:r>
          </a:p>
        </p:txBody>
      </p:sp>
      <p:sp>
        <p:nvSpPr>
          <p:cNvPr id="5" name="文本框 4"/>
          <p:cNvSpPr txBox="1"/>
          <p:nvPr/>
        </p:nvSpPr>
        <p:spPr>
          <a:xfrm>
            <a:off x="647272" y="1016751"/>
            <a:ext cx="5073825" cy="1321772"/>
          </a:xfrm>
          <a:prstGeom prst="rect">
            <a:avLst/>
          </a:prstGeom>
          <a:noFill/>
        </p:spPr>
        <p:txBody>
          <a:bodyPr wrap="none" rtlCol="0">
            <a:spAutoFit/>
          </a:bodyPr>
          <a:lstStyle/>
          <a:p>
            <a:pPr>
              <a:lnSpc>
                <a:spcPct val="200000"/>
              </a:lnSpc>
            </a:pPr>
            <a:r>
              <a:rPr lang="zh-CN" altLang="en-US" sz="2400" b="1" dirty="0"/>
              <a:t>根本原因</a:t>
            </a:r>
            <a:r>
              <a:rPr lang="en-US" altLang="zh-CN" sz="2400" b="1" dirty="0"/>
              <a:t>——</a:t>
            </a:r>
            <a:r>
              <a:rPr lang="zh-CN" altLang="en-US" sz="2400" b="1" dirty="0"/>
              <a:t>知识图谱之间的不匹配</a:t>
            </a:r>
            <a:endParaRPr lang="en-US" altLang="zh-CN" sz="2400" b="1" dirty="0"/>
          </a:p>
          <a:p>
            <a:pPr>
              <a:lnSpc>
                <a:spcPct val="150000"/>
              </a:lnSpc>
            </a:pPr>
            <a:r>
              <a:rPr lang="zh-CN" altLang="en-US" sz="2400" b="1" dirty="0"/>
              <a:t>       模型层不匹配</a:t>
            </a:r>
            <a:r>
              <a:rPr lang="en-US" altLang="zh-CN" sz="2400" b="1" dirty="0"/>
              <a:t>——</a:t>
            </a:r>
            <a:r>
              <a:rPr lang="zh-CN" altLang="en-US" sz="2400" b="1" dirty="0"/>
              <a:t>概念化不匹配</a:t>
            </a:r>
            <a:endParaRPr lang="en-US" altLang="zh-CN" sz="2400" b="1" dirty="0"/>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72" y="1820982"/>
            <a:ext cx="475083" cy="475083"/>
          </a:xfrm>
          <a:prstGeom prst="rect">
            <a:avLst/>
          </a:prstGeom>
        </p:spPr>
      </p:pic>
      <p:grpSp>
        <p:nvGrpSpPr>
          <p:cNvPr id="20" name="组合 19"/>
          <p:cNvGrpSpPr/>
          <p:nvPr/>
        </p:nvGrpSpPr>
        <p:grpSpPr>
          <a:xfrm>
            <a:off x="875072" y="2907587"/>
            <a:ext cx="6794089" cy="1400817"/>
            <a:chOff x="875072" y="2775193"/>
            <a:chExt cx="6794089" cy="1729851"/>
          </a:xfrm>
        </p:grpSpPr>
        <p:sp>
          <p:nvSpPr>
            <p:cNvPr id="21" name="任意多边形: 形状 20"/>
            <p:cNvSpPr/>
            <p:nvPr/>
          </p:nvSpPr>
          <p:spPr>
            <a:xfrm>
              <a:off x="875072" y="2775193"/>
              <a:ext cx="2983084" cy="1729851"/>
            </a:xfrm>
            <a:custGeom>
              <a:avLst/>
              <a:gdLst>
                <a:gd name="connsiteX0" fmla="*/ 0 w 2807729"/>
                <a:gd name="connsiteY0" fmla="*/ 0 h 1709453"/>
                <a:gd name="connsiteX1" fmla="*/ 1953003 w 2807729"/>
                <a:gd name="connsiteY1" fmla="*/ 0 h 1709453"/>
                <a:gd name="connsiteX2" fmla="*/ 2807729 w 2807729"/>
                <a:gd name="connsiteY2" fmla="*/ 854727 h 1709453"/>
                <a:gd name="connsiteX3" fmla="*/ 1953003 w 2807729"/>
                <a:gd name="connsiteY3" fmla="*/ 1709453 h 1709453"/>
                <a:gd name="connsiteX4" fmla="*/ 0 w 2807729"/>
                <a:gd name="connsiteY4" fmla="*/ 1709453 h 1709453"/>
                <a:gd name="connsiteX5" fmla="*/ 854727 w 2807729"/>
                <a:gd name="connsiteY5" fmla="*/ 854727 h 1709453"/>
                <a:gd name="connsiteX6" fmla="*/ 0 w 2807729"/>
                <a:gd name="connsiteY6" fmla="*/ 0 h 170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729" h="1709453">
                  <a:moveTo>
                    <a:pt x="0" y="0"/>
                  </a:moveTo>
                  <a:lnTo>
                    <a:pt x="1953003" y="0"/>
                  </a:lnTo>
                  <a:lnTo>
                    <a:pt x="2807729" y="854727"/>
                  </a:lnTo>
                  <a:lnTo>
                    <a:pt x="1953003" y="1709453"/>
                  </a:lnTo>
                  <a:lnTo>
                    <a:pt x="0" y="1709453"/>
                  </a:lnTo>
                  <a:lnTo>
                    <a:pt x="854727" y="85472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2667" tIns="13970" rIns="854726" bIns="13970" numCol="1" spcCol="1270" anchor="ctr" anchorCtr="0">
              <a:noAutofit/>
            </a:bodyPr>
            <a:lstStyle/>
            <a:p>
              <a:pPr marL="0" lvl="0" indent="0" algn="ctr" defTabSz="977900">
                <a:lnSpc>
                  <a:spcPct val="90000"/>
                </a:lnSpc>
                <a:spcBef>
                  <a:spcPct val="0"/>
                </a:spcBef>
                <a:spcAft>
                  <a:spcPct val="35000"/>
                </a:spcAft>
                <a:buNone/>
              </a:pPr>
              <a:r>
                <a:rPr lang="zh-CN" altLang="en-US" sz="2400" b="1" kern="1200" dirty="0"/>
                <a:t>概念范围不匹配</a:t>
              </a:r>
            </a:p>
          </p:txBody>
        </p:sp>
        <p:sp>
          <p:nvSpPr>
            <p:cNvPr id="27" name="任意多边形: 形状 26"/>
            <p:cNvSpPr/>
            <p:nvPr/>
          </p:nvSpPr>
          <p:spPr>
            <a:xfrm>
              <a:off x="3110207" y="2792362"/>
              <a:ext cx="4558954" cy="1698999"/>
            </a:xfrm>
            <a:custGeom>
              <a:avLst/>
              <a:gdLst>
                <a:gd name="connsiteX0" fmla="*/ 0 w 3913538"/>
                <a:gd name="connsiteY0" fmla="*/ 0 h 1698998"/>
                <a:gd name="connsiteX1" fmla="*/ 3064039 w 3913538"/>
                <a:gd name="connsiteY1" fmla="*/ 0 h 1698998"/>
                <a:gd name="connsiteX2" fmla="*/ 3913538 w 3913538"/>
                <a:gd name="connsiteY2" fmla="*/ 849499 h 1698998"/>
                <a:gd name="connsiteX3" fmla="*/ 3064039 w 3913538"/>
                <a:gd name="connsiteY3" fmla="*/ 1698998 h 1698998"/>
                <a:gd name="connsiteX4" fmla="*/ 0 w 3913538"/>
                <a:gd name="connsiteY4" fmla="*/ 1698998 h 1698998"/>
                <a:gd name="connsiteX5" fmla="*/ 849499 w 3913538"/>
                <a:gd name="connsiteY5" fmla="*/ 849499 h 1698998"/>
                <a:gd name="connsiteX6" fmla="*/ 0 w 3913538"/>
                <a:gd name="connsiteY6" fmla="*/ 0 h 169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538" h="1698998">
                  <a:moveTo>
                    <a:pt x="0" y="0"/>
                  </a:moveTo>
                  <a:lnTo>
                    <a:pt x="3064039" y="0"/>
                  </a:lnTo>
                  <a:lnTo>
                    <a:pt x="3913538" y="849499"/>
                  </a:lnTo>
                  <a:lnTo>
                    <a:pt x="3064039" y="1698998"/>
                  </a:lnTo>
                  <a:lnTo>
                    <a:pt x="0" y="1698998"/>
                  </a:lnTo>
                  <a:lnTo>
                    <a:pt x="849499" y="8494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77439" tIns="13970" rIns="849499" bIns="13970" numCol="1" spcCol="1270" anchor="ctr" anchorCtr="0">
              <a:noAutofit/>
            </a:bodyPr>
            <a:lstStyle/>
            <a:p>
              <a:pPr marL="342900" lvl="0" indent="-342900" algn="l" defTabSz="977900">
                <a:lnSpc>
                  <a:spcPct val="90000"/>
                </a:lnSpc>
                <a:spcBef>
                  <a:spcPct val="0"/>
                </a:spcBef>
                <a:spcAft>
                  <a:spcPct val="35000"/>
                </a:spcAft>
                <a:buFont typeface="Arial" panose="020B0604020202090204" pitchFamily="34" charset="0"/>
                <a:buChar char="•"/>
              </a:pPr>
              <a:r>
                <a:rPr lang="zh-CN" altLang="en-US" sz="2000" kern="1200" dirty="0"/>
                <a:t>同样名称的概念在不同的领域含义不同</a:t>
              </a:r>
              <a:endParaRPr lang="en-US" altLang="zh-CN" sz="2000" kern="1200" dirty="0"/>
            </a:p>
            <a:p>
              <a:pPr marL="342900" lvl="0" indent="-342900" algn="l" defTabSz="977900">
                <a:lnSpc>
                  <a:spcPct val="90000"/>
                </a:lnSpc>
                <a:spcBef>
                  <a:spcPct val="0"/>
                </a:spcBef>
                <a:spcAft>
                  <a:spcPct val="35000"/>
                </a:spcAft>
                <a:buFont typeface="Arial" panose="020B0604020202090204" pitchFamily="34" charset="0"/>
                <a:buChar char="•"/>
              </a:pPr>
              <a:r>
                <a:rPr lang="zh-CN" altLang="en-US" sz="2000" dirty="0"/>
                <a:t>领域需求或主观认识的不同</a:t>
              </a:r>
              <a:endParaRPr lang="en-US" altLang="zh-CN" sz="2000" kern="1200" dirty="0"/>
            </a:p>
          </p:txBody>
        </p:sp>
      </p:grpSp>
      <p:grpSp>
        <p:nvGrpSpPr>
          <p:cNvPr id="30" name="组合 29"/>
          <p:cNvGrpSpPr/>
          <p:nvPr/>
        </p:nvGrpSpPr>
        <p:grpSpPr>
          <a:xfrm>
            <a:off x="875072" y="4402444"/>
            <a:ext cx="5798392" cy="1733080"/>
            <a:chOff x="830824" y="2775193"/>
            <a:chExt cx="6541905" cy="1733080"/>
          </a:xfrm>
        </p:grpSpPr>
        <p:sp>
          <p:nvSpPr>
            <p:cNvPr id="31" name="任意多边形: 形状 30"/>
            <p:cNvSpPr/>
            <p:nvPr/>
          </p:nvSpPr>
          <p:spPr>
            <a:xfrm>
              <a:off x="830824" y="2775193"/>
              <a:ext cx="3365597" cy="1729851"/>
            </a:xfrm>
            <a:custGeom>
              <a:avLst/>
              <a:gdLst>
                <a:gd name="connsiteX0" fmla="*/ 0 w 2807729"/>
                <a:gd name="connsiteY0" fmla="*/ 0 h 1709453"/>
                <a:gd name="connsiteX1" fmla="*/ 1953003 w 2807729"/>
                <a:gd name="connsiteY1" fmla="*/ 0 h 1709453"/>
                <a:gd name="connsiteX2" fmla="*/ 2807729 w 2807729"/>
                <a:gd name="connsiteY2" fmla="*/ 854727 h 1709453"/>
                <a:gd name="connsiteX3" fmla="*/ 1953003 w 2807729"/>
                <a:gd name="connsiteY3" fmla="*/ 1709453 h 1709453"/>
                <a:gd name="connsiteX4" fmla="*/ 0 w 2807729"/>
                <a:gd name="connsiteY4" fmla="*/ 1709453 h 1709453"/>
                <a:gd name="connsiteX5" fmla="*/ 854727 w 2807729"/>
                <a:gd name="connsiteY5" fmla="*/ 854727 h 1709453"/>
                <a:gd name="connsiteX6" fmla="*/ 0 w 2807729"/>
                <a:gd name="connsiteY6" fmla="*/ 0 h 170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729" h="1709453">
                  <a:moveTo>
                    <a:pt x="0" y="0"/>
                  </a:moveTo>
                  <a:lnTo>
                    <a:pt x="1953003" y="0"/>
                  </a:lnTo>
                  <a:lnTo>
                    <a:pt x="2807729" y="854727"/>
                  </a:lnTo>
                  <a:lnTo>
                    <a:pt x="1953003" y="1709453"/>
                  </a:lnTo>
                  <a:lnTo>
                    <a:pt x="0" y="1709453"/>
                  </a:lnTo>
                  <a:lnTo>
                    <a:pt x="854727" y="85472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2667" tIns="13970" rIns="854726" bIns="13970" numCol="1" spcCol="1270" anchor="ctr" anchorCtr="0">
              <a:noAutofit/>
            </a:bodyPr>
            <a:lstStyle/>
            <a:p>
              <a:pPr marL="0" lvl="0" indent="0" algn="ctr" defTabSz="977900">
                <a:lnSpc>
                  <a:spcPct val="90000"/>
                </a:lnSpc>
                <a:spcBef>
                  <a:spcPct val="0"/>
                </a:spcBef>
                <a:spcAft>
                  <a:spcPct val="35000"/>
                </a:spcAft>
                <a:buNone/>
              </a:pPr>
              <a:r>
                <a:rPr lang="zh-CN" altLang="en-US" sz="2400" b="1" kern="1200" dirty="0"/>
                <a:t>模型覆盖不匹配</a:t>
              </a:r>
            </a:p>
          </p:txBody>
        </p:sp>
        <p:sp>
          <p:nvSpPr>
            <p:cNvPr id="32" name="任意多边形: 形状 31"/>
            <p:cNvSpPr/>
            <p:nvPr/>
          </p:nvSpPr>
          <p:spPr>
            <a:xfrm>
              <a:off x="3207066" y="2809275"/>
              <a:ext cx="4165663" cy="1698998"/>
            </a:xfrm>
            <a:custGeom>
              <a:avLst/>
              <a:gdLst>
                <a:gd name="connsiteX0" fmla="*/ 0 w 3913538"/>
                <a:gd name="connsiteY0" fmla="*/ 0 h 1698998"/>
                <a:gd name="connsiteX1" fmla="*/ 3064039 w 3913538"/>
                <a:gd name="connsiteY1" fmla="*/ 0 h 1698998"/>
                <a:gd name="connsiteX2" fmla="*/ 3913538 w 3913538"/>
                <a:gd name="connsiteY2" fmla="*/ 849499 h 1698998"/>
                <a:gd name="connsiteX3" fmla="*/ 3064039 w 3913538"/>
                <a:gd name="connsiteY3" fmla="*/ 1698998 h 1698998"/>
                <a:gd name="connsiteX4" fmla="*/ 0 w 3913538"/>
                <a:gd name="connsiteY4" fmla="*/ 1698998 h 1698998"/>
                <a:gd name="connsiteX5" fmla="*/ 849499 w 3913538"/>
                <a:gd name="connsiteY5" fmla="*/ 849499 h 1698998"/>
                <a:gd name="connsiteX6" fmla="*/ 0 w 3913538"/>
                <a:gd name="connsiteY6" fmla="*/ 0 h 169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538" h="1698998">
                  <a:moveTo>
                    <a:pt x="0" y="0"/>
                  </a:moveTo>
                  <a:lnTo>
                    <a:pt x="3064039" y="0"/>
                  </a:lnTo>
                  <a:lnTo>
                    <a:pt x="3913538" y="849499"/>
                  </a:lnTo>
                  <a:lnTo>
                    <a:pt x="3064039" y="1698998"/>
                  </a:lnTo>
                  <a:lnTo>
                    <a:pt x="0" y="1698998"/>
                  </a:lnTo>
                  <a:lnTo>
                    <a:pt x="849499" y="8494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77439" tIns="13970" rIns="849499" bIns="13970" numCol="1" spcCol="1270" anchor="ctr" anchorCtr="0">
              <a:noAutofit/>
            </a:bodyPr>
            <a:lstStyle/>
            <a:p>
              <a:pPr marL="0" lvl="0" indent="0" algn="l" defTabSz="977900">
                <a:lnSpc>
                  <a:spcPct val="90000"/>
                </a:lnSpc>
                <a:spcBef>
                  <a:spcPct val="0"/>
                </a:spcBef>
                <a:spcAft>
                  <a:spcPct val="35000"/>
                </a:spcAft>
                <a:buNone/>
              </a:pPr>
              <a:r>
                <a:rPr lang="zh-CN" altLang="en-US" sz="2200" b="1" kern="1200" dirty="0"/>
                <a:t>模型的广度</a:t>
              </a:r>
              <a:endParaRPr lang="en-US" altLang="zh-CN" sz="2200" b="1" kern="1200" dirty="0"/>
            </a:p>
            <a:p>
              <a:pPr marL="342900" lvl="0" indent="-342900" algn="l" defTabSz="977900">
                <a:lnSpc>
                  <a:spcPct val="90000"/>
                </a:lnSpc>
                <a:spcBef>
                  <a:spcPct val="0"/>
                </a:spcBef>
                <a:spcAft>
                  <a:spcPct val="35000"/>
                </a:spcAft>
                <a:buFont typeface="Arial" panose="020B0604020202090204" pitchFamily="34" charset="0"/>
                <a:buChar char="•"/>
              </a:pPr>
              <a:r>
                <a:rPr lang="zh-CN" altLang="en-US" sz="2000" kern="1200" dirty="0"/>
                <a:t>本体模型描述的领域范围</a:t>
              </a:r>
              <a:endParaRPr lang="en-US" altLang="zh-CN" sz="2000" kern="1200" dirty="0"/>
            </a:p>
            <a:p>
              <a:pPr marL="342900" lvl="0" indent="-342900" algn="l" defTabSz="977900">
                <a:lnSpc>
                  <a:spcPct val="90000"/>
                </a:lnSpc>
                <a:spcBef>
                  <a:spcPct val="0"/>
                </a:spcBef>
                <a:spcAft>
                  <a:spcPct val="35000"/>
                </a:spcAft>
                <a:buFont typeface="Arial" panose="020B0604020202090204" pitchFamily="34" charset="0"/>
                <a:buChar char="•"/>
              </a:pPr>
              <a:r>
                <a:rPr lang="zh-CN" altLang="en-US" sz="2000" dirty="0"/>
                <a:t>公共交通与“出租车”</a:t>
              </a:r>
              <a:endParaRPr lang="en-US" altLang="zh-CN" sz="2000" kern="1200" dirty="0"/>
            </a:p>
          </p:txBody>
        </p:sp>
      </p:grpSp>
      <p:sp>
        <p:nvSpPr>
          <p:cNvPr id="33" name="任意多边形: 形状 32"/>
          <p:cNvSpPr/>
          <p:nvPr/>
        </p:nvSpPr>
        <p:spPr>
          <a:xfrm>
            <a:off x="8506792" y="4431298"/>
            <a:ext cx="2672485" cy="1709453"/>
          </a:xfrm>
          <a:custGeom>
            <a:avLst/>
            <a:gdLst>
              <a:gd name="connsiteX0" fmla="*/ 0 w 1709618"/>
              <a:gd name="connsiteY0" fmla="*/ 0 h 1007696"/>
              <a:gd name="connsiteX1" fmla="*/ 1205770 w 1709618"/>
              <a:gd name="connsiteY1" fmla="*/ 0 h 1007696"/>
              <a:gd name="connsiteX2" fmla="*/ 1709618 w 1709618"/>
              <a:gd name="connsiteY2" fmla="*/ 503848 h 1007696"/>
              <a:gd name="connsiteX3" fmla="*/ 1205770 w 1709618"/>
              <a:gd name="connsiteY3" fmla="*/ 1007696 h 1007696"/>
              <a:gd name="connsiteX4" fmla="*/ 0 w 1709618"/>
              <a:gd name="connsiteY4" fmla="*/ 1007696 h 1007696"/>
              <a:gd name="connsiteX5" fmla="*/ 503848 w 1709618"/>
              <a:gd name="connsiteY5" fmla="*/ 503848 h 1007696"/>
              <a:gd name="connsiteX6" fmla="*/ 0 w 1709618"/>
              <a:gd name="connsiteY6" fmla="*/ 0 h 100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9618" h="1007696">
                <a:moveTo>
                  <a:pt x="0" y="0"/>
                </a:moveTo>
                <a:lnTo>
                  <a:pt x="1205770" y="0"/>
                </a:lnTo>
                <a:lnTo>
                  <a:pt x="1709618" y="503848"/>
                </a:lnTo>
                <a:lnTo>
                  <a:pt x="1205770" y="1007696"/>
                </a:lnTo>
                <a:lnTo>
                  <a:pt x="0" y="1007696"/>
                </a:lnTo>
                <a:lnTo>
                  <a:pt x="503848" y="50384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24168" tIns="10160" rIns="503848" bIns="10160" numCol="1" spcCol="1270" anchor="ctr" anchorCtr="0">
            <a:noAutofit/>
          </a:bodyPr>
          <a:lstStyle/>
          <a:p>
            <a:pPr marL="0" lvl="0" indent="0" algn="ctr" defTabSz="711200">
              <a:lnSpc>
                <a:spcPct val="90000"/>
              </a:lnSpc>
              <a:spcBef>
                <a:spcPct val="0"/>
              </a:spcBef>
              <a:spcAft>
                <a:spcPct val="35000"/>
              </a:spcAft>
              <a:buNone/>
            </a:pPr>
            <a:r>
              <a:rPr lang="zh-CN" altLang="en-US" sz="2200" b="1" dirty="0"/>
              <a:t>本体建模的</a:t>
            </a:r>
            <a:r>
              <a:rPr lang="zh-CN" altLang="en-US" sz="2200" b="1" dirty="0">
                <a:solidFill>
                  <a:schemeClr val="tx1"/>
                </a:solidFill>
              </a:rPr>
              <a:t>观点</a:t>
            </a:r>
            <a:endParaRPr lang="en-US" altLang="zh-CN" sz="2200" b="1" dirty="0">
              <a:solidFill>
                <a:schemeClr val="tx1"/>
              </a:solidFill>
            </a:endParaRPr>
          </a:p>
          <a:p>
            <a:pPr marL="285750" lvl="0" indent="-285750" algn="ctr" defTabSz="711200">
              <a:lnSpc>
                <a:spcPct val="90000"/>
              </a:lnSpc>
              <a:spcBef>
                <a:spcPct val="0"/>
              </a:spcBef>
              <a:spcAft>
                <a:spcPct val="35000"/>
              </a:spcAft>
              <a:buFont typeface="Arial" panose="020B0604020202090204" pitchFamily="34" charset="0"/>
              <a:buChar char="•"/>
            </a:pPr>
            <a:r>
              <a:rPr lang="zh-CN" altLang="en-US" sz="2000" dirty="0">
                <a:solidFill>
                  <a:schemeClr val="tx1"/>
                </a:solidFill>
              </a:rPr>
              <a:t>认识角度</a:t>
            </a:r>
            <a:endParaRPr lang="en-US" altLang="zh-CN" sz="2000" dirty="0">
              <a:solidFill>
                <a:schemeClr val="tx1"/>
              </a:solidFill>
            </a:endParaRPr>
          </a:p>
          <a:p>
            <a:pPr marL="285750" lvl="0" indent="-285750" algn="ctr" defTabSz="711200">
              <a:lnSpc>
                <a:spcPct val="90000"/>
              </a:lnSpc>
              <a:spcBef>
                <a:spcPct val="0"/>
              </a:spcBef>
              <a:spcAft>
                <a:spcPct val="35000"/>
              </a:spcAft>
              <a:buFont typeface="Arial" panose="020B0604020202090204" pitchFamily="34" charset="0"/>
              <a:buChar char="•"/>
            </a:pPr>
            <a:r>
              <a:rPr lang="zh-CN" altLang="en-US" sz="2000" dirty="0">
                <a:solidFill>
                  <a:schemeClr val="tx1"/>
                </a:solidFill>
              </a:rPr>
              <a:t>技术角度或功能角度</a:t>
            </a:r>
            <a:endParaRPr lang="en-US" altLang="zh-CN" sz="2000" dirty="0">
              <a:solidFill>
                <a:schemeClr val="tx1"/>
              </a:solidFill>
            </a:endParaRPr>
          </a:p>
        </p:txBody>
      </p:sp>
      <p:sp>
        <p:nvSpPr>
          <p:cNvPr id="34" name="任意多边形: 形状 33"/>
          <p:cNvSpPr/>
          <p:nvPr/>
        </p:nvSpPr>
        <p:spPr>
          <a:xfrm>
            <a:off x="6017341" y="4431298"/>
            <a:ext cx="3193413" cy="1709453"/>
          </a:xfrm>
          <a:custGeom>
            <a:avLst/>
            <a:gdLst>
              <a:gd name="connsiteX0" fmla="*/ 0 w 1709618"/>
              <a:gd name="connsiteY0" fmla="*/ 0 h 1007696"/>
              <a:gd name="connsiteX1" fmla="*/ 1205770 w 1709618"/>
              <a:gd name="connsiteY1" fmla="*/ 0 h 1007696"/>
              <a:gd name="connsiteX2" fmla="*/ 1709618 w 1709618"/>
              <a:gd name="connsiteY2" fmla="*/ 503848 h 1007696"/>
              <a:gd name="connsiteX3" fmla="*/ 1205770 w 1709618"/>
              <a:gd name="connsiteY3" fmla="*/ 1007696 h 1007696"/>
              <a:gd name="connsiteX4" fmla="*/ 0 w 1709618"/>
              <a:gd name="connsiteY4" fmla="*/ 1007696 h 1007696"/>
              <a:gd name="connsiteX5" fmla="*/ 503848 w 1709618"/>
              <a:gd name="connsiteY5" fmla="*/ 503848 h 1007696"/>
              <a:gd name="connsiteX6" fmla="*/ 0 w 1709618"/>
              <a:gd name="connsiteY6" fmla="*/ 0 h 100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9618" h="1007696">
                <a:moveTo>
                  <a:pt x="0" y="0"/>
                </a:moveTo>
                <a:lnTo>
                  <a:pt x="1205770" y="0"/>
                </a:lnTo>
                <a:lnTo>
                  <a:pt x="1709618" y="503848"/>
                </a:lnTo>
                <a:lnTo>
                  <a:pt x="1205770" y="1007696"/>
                </a:lnTo>
                <a:lnTo>
                  <a:pt x="0" y="1007696"/>
                </a:lnTo>
                <a:lnTo>
                  <a:pt x="503848" y="50384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24168" tIns="10160" rIns="503848" bIns="10160" numCol="1" spcCol="1270" anchor="ctr" anchorCtr="0">
            <a:noAutofit/>
          </a:bodyPr>
          <a:lstStyle/>
          <a:p>
            <a:pPr marL="0" lvl="0" indent="0" algn="ctr" defTabSz="711200">
              <a:lnSpc>
                <a:spcPct val="90000"/>
              </a:lnSpc>
              <a:spcBef>
                <a:spcPct val="0"/>
              </a:spcBef>
              <a:spcAft>
                <a:spcPct val="35000"/>
              </a:spcAft>
              <a:buNone/>
            </a:pPr>
            <a:r>
              <a:rPr lang="zh-CN" altLang="en-US" sz="2200" b="1" kern="1200" dirty="0"/>
              <a:t>模型的粒度</a:t>
            </a:r>
            <a:endParaRPr lang="en-US" altLang="zh-CN" sz="2200" b="1" kern="1200" dirty="0"/>
          </a:p>
          <a:p>
            <a:pPr marL="342900" lvl="0" indent="-342900" algn="ctr" defTabSz="711200">
              <a:lnSpc>
                <a:spcPct val="90000"/>
              </a:lnSpc>
              <a:spcBef>
                <a:spcPct val="0"/>
              </a:spcBef>
              <a:spcAft>
                <a:spcPct val="35000"/>
              </a:spcAft>
              <a:buFont typeface="Arial" panose="020B0604020202090204" pitchFamily="34" charset="0"/>
              <a:buChar char="•"/>
            </a:pPr>
            <a:r>
              <a:rPr lang="zh-CN" altLang="en-US" sz="2000" dirty="0"/>
              <a:t>描述的详细程度</a:t>
            </a:r>
            <a:endParaRPr lang="en-US" altLang="zh-CN" sz="2000" dirty="0"/>
          </a:p>
          <a:p>
            <a:pPr marL="342900" lvl="0" indent="-342900" algn="ctr" defTabSz="711200">
              <a:lnSpc>
                <a:spcPct val="90000"/>
              </a:lnSpc>
              <a:spcBef>
                <a:spcPct val="0"/>
              </a:spcBef>
              <a:spcAft>
                <a:spcPct val="35000"/>
              </a:spcAft>
              <a:buFont typeface="Arial" panose="020B0604020202090204" pitchFamily="34" charset="0"/>
              <a:buChar char="•"/>
            </a:pPr>
            <a:r>
              <a:rPr lang="zh-CN" altLang="en-US" sz="2000" kern="1200" dirty="0"/>
              <a:t>不同类型的火车（客车和货车）</a:t>
            </a:r>
            <a:endParaRPr lang="en-US" altLang="zh-CN" sz="2000" kern="1200" dirty="0"/>
          </a:p>
        </p:txBody>
      </p:sp>
      <p:sp>
        <p:nvSpPr>
          <p:cNvPr id="35" name="任意多边形: 形状 34"/>
          <p:cNvSpPr/>
          <p:nvPr/>
        </p:nvSpPr>
        <p:spPr>
          <a:xfrm>
            <a:off x="6695397" y="2916263"/>
            <a:ext cx="3987582" cy="1371162"/>
          </a:xfrm>
          <a:custGeom>
            <a:avLst/>
            <a:gdLst>
              <a:gd name="connsiteX0" fmla="*/ 0 w 1709618"/>
              <a:gd name="connsiteY0" fmla="*/ 0 h 1007696"/>
              <a:gd name="connsiteX1" fmla="*/ 1205770 w 1709618"/>
              <a:gd name="connsiteY1" fmla="*/ 0 h 1007696"/>
              <a:gd name="connsiteX2" fmla="*/ 1709618 w 1709618"/>
              <a:gd name="connsiteY2" fmla="*/ 503848 h 1007696"/>
              <a:gd name="connsiteX3" fmla="*/ 1205770 w 1709618"/>
              <a:gd name="connsiteY3" fmla="*/ 1007696 h 1007696"/>
              <a:gd name="connsiteX4" fmla="*/ 0 w 1709618"/>
              <a:gd name="connsiteY4" fmla="*/ 1007696 h 1007696"/>
              <a:gd name="connsiteX5" fmla="*/ 503848 w 1709618"/>
              <a:gd name="connsiteY5" fmla="*/ 503848 h 1007696"/>
              <a:gd name="connsiteX6" fmla="*/ 0 w 1709618"/>
              <a:gd name="connsiteY6" fmla="*/ 0 h 100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9618" h="1007696">
                <a:moveTo>
                  <a:pt x="0" y="0"/>
                </a:moveTo>
                <a:lnTo>
                  <a:pt x="1205770" y="0"/>
                </a:lnTo>
                <a:lnTo>
                  <a:pt x="1709618" y="503848"/>
                </a:lnTo>
                <a:lnTo>
                  <a:pt x="1205770" y="1007696"/>
                </a:lnTo>
                <a:lnTo>
                  <a:pt x="0" y="1007696"/>
                </a:lnTo>
                <a:lnTo>
                  <a:pt x="503848" y="50384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24168" tIns="10160" rIns="503848" bIns="10160" numCol="1" spcCol="1270" anchor="ctr" anchorCtr="0">
            <a:noAutofit/>
          </a:bodyPr>
          <a:lstStyle/>
          <a:p>
            <a:pPr marL="285750" lvl="0" indent="-285750" algn="ctr" defTabSz="711200">
              <a:lnSpc>
                <a:spcPct val="90000"/>
              </a:lnSpc>
              <a:spcBef>
                <a:spcPct val="0"/>
              </a:spcBef>
              <a:spcAft>
                <a:spcPct val="35000"/>
              </a:spcAft>
              <a:buFont typeface="Arial" panose="020B0604020202090204" pitchFamily="34" charset="0"/>
              <a:buChar char="•"/>
            </a:pPr>
            <a:r>
              <a:rPr lang="zh-CN" altLang="en-US" sz="2000" dirty="0"/>
              <a:t>      动物：哺乳动物和鸟</a:t>
            </a:r>
            <a:r>
              <a:rPr lang="en-US" altLang="zh-CN" sz="2000" dirty="0"/>
              <a:t>/</a:t>
            </a:r>
            <a:r>
              <a:rPr lang="zh-CN" altLang="en-US" sz="2000" dirty="0"/>
              <a:t>食草动物和食肉动物   </a:t>
            </a:r>
            <a:endParaRPr lang="en-US" altLang="zh-CN" sz="2000" dirty="0"/>
          </a:p>
        </p:txBody>
      </p:sp>
      <p:sp>
        <p:nvSpPr>
          <p:cNvPr id="15" name="文本框 14"/>
          <p:cNvSpPr txBox="1"/>
          <p:nvPr/>
        </p:nvSpPr>
        <p:spPr>
          <a:xfrm>
            <a:off x="3443651" y="2296065"/>
            <a:ext cx="2109873" cy="461665"/>
          </a:xfrm>
          <a:prstGeom prst="rect">
            <a:avLst/>
          </a:prstGeom>
          <a:noFill/>
        </p:spPr>
        <p:txBody>
          <a:bodyPr wrap="none" rtlCol="0">
            <a:spAutoFit/>
          </a:bodyPr>
          <a:lstStyle/>
          <a:p>
            <a:r>
              <a:rPr lang="en-US" altLang="zh-CN" sz="2400" b="1" dirty="0"/>
              <a:t> </a:t>
            </a:r>
            <a:r>
              <a:rPr lang="zh-CN" altLang="en-US" sz="2400" b="1" dirty="0"/>
              <a:t>解释化不匹配</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207" y="2293301"/>
            <a:ext cx="475083" cy="475083"/>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80</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475843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本体映射的综合方法：</a:t>
            </a:r>
            <a:r>
              <a:rPr lang="en-US" altLang="zh-CN" sz="2400" dirty="0">
                <a:latin typeface="微软雅黑" panose="020B0503020204020204" pitchFamily="34" charset="-122"/>
                <a:ea typeface="微软雅黑" panose="020B0503020204020204" pitchFamily="34" charset="-122"/>
              </a:rPr>
              <a:t>OLA</a:t>
            </a:r>
          </a:p>
        </p:txBody>
      </p:sp>
      <p:sp>
        <p:nvSpPr>
          <p:cNvPr id="3" name="文本框 2">
            <a:extLst>
              <a:ext uri="{FF2B5EF4-FFF2-40B4-BE49-F238E27FC236}">
                <a16:creationId xmlns:a16="http://schemas.microsoft.com/office/drawing/2014/main" id="{945D081D-68F2-4FDB-A2EB-3C8C33F3AE98}"/>
              </a:ext>
            </a:extLst>
          </p:cNvPr>
          <p:cNvSpPr txBox="1"/>
          <p:nvPr/>
        </p:nvSpPr>
        <p:spPr>
          <a:xfrm>
            <a:off x="813786" y="1828800"/>
            <a:ext cx="10564428" cy="1200329"/>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OLA</a:t>
            </a:r>
            <a:r>
              <a:rPr lang="zh-CN" altLang="en-US" b="1" dirty="0">
                <a:latin typeface="微软雅黑" panose="020B0503020204020204" pitchFamily="34" charset="-122"/>
                <a:ea typeface="微软雅黑" panose="020B0503020204020204" pitchFamily="34" charset="-122"/>
              </a:rPr>
              <a:t>特点</a:t>
            </a:r>
            <a:r>
              <a:rPr lang="zh-CN" altLang="en-US" dirty="0">
                <a:latin typeface="微软雅黑" panose="020B0503020204020204" pitchFamily="34" charset="-122"/>
                <a:ea typeface="微软雅黑" panose="020B0503020204020204" pitchFamily="34" charset="-122"/>
              </a:rPr>
              <a:t>：覆盖本体</a:t>
            </a:r>
            <a:r>
              <a:rPr lang="zh-CN" altLang="en-US" dirty="0">
                <a:solidFill>
                  <a:srgbClr val="FF0000"/>
                </a:solidFill>
                <a:latin typeface="微软雅黑" panose="020B0503020204020204" pitchFamily="34" charset="-122"/>
                <a:ea typeface="微软雅黑" panose="020B0503020204020204" pitchFamily="34" charset="-122"/>
              </a:rPr>
              <a:t>所有可能的特征</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考虑本体结构</a:t>
            </a:r>
            <a:r>
              <a:rPr lang="zh-CN" altLang="en-US" dirty="0">
                <a:latin typeface="微软雅黑" panose="020B0503020204020204" pitchFamily="34" charset="-122"/>
                <a:ea typeface="微软雅黑" panose="020B0503020204020204" pitchFamily="34" charset="-122"/>
              </a:rPr>
              <a:t>；明确所有的</a:t>
            </a:r>
            <a:r>
              <a:rPr lang="zh-CN" altLang="en-US" dirty="0">
                <a:solidFill>
                  <a:srgbClr val="FF0000"/>
                </a:solidFill>
                <a:latin typeface="微软雅黑" panose="020B0503020204020204" pitchFamily="34" charset="-122"/>
                <a:ea typeface="微软雅黑" panose="020B0503020204020204" pitchFamily="34" charset="-122"/>
              </a:rPr>
              <a:t>循环关系</a:t>
            </a:r>
            <a:r>
              <a:rPr lang="zh-CN" altLang="en-US" dirty="0">
                <a:latin typeface="微软雅黑" panose="020B0503020204020204" pitchFamily="34" charset="-122"/>
                <a:ea typeface="微软雅黑" panose="020B0503020204020204" pitchFamily="34" charset="-122"/>
              </a:rPr>
              <a:t>，迭代寻找</a:t>
            </a:r>
            <a:r>
              <a:rPr lang="zh-CN" altLang="en-US" dirty="0">
                <a:solidFill>
                  <a:srgbClr val="FF0000"/>
                </a:solidFill>
                <a:latin typeface="微软雅黑" panose="020B0503020204020204" pitchFamily="34" charset="-122"/>
                <a:ea typeface="微软雅黑" panose="020B0503020204020204" pitchFamily="34" charset="-122"/>
              </a:rPr>
              <a:t>最佳映射</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目前，</a:t>
            </a:r>
            <a:r>
              <a:rPr lang="en-US" altLang="zh-CN" dirty="0">
                <a:latin typeface="微软雅黑" panose="020B0503020204020204" pitchFamily="34" charset="-122"/>
                <a:ea typeface="微软雅黑" panose="020B0503020204020204" pitchFamily="34" charset="-122"/>
              </a:rPr>
              <a:t>OLA</a:t>
            </a:r>
            <a:r>
              <a:rPr lang="zh-CN" altLang="en-US" dirty="0">
                <a:latin typeface="微软雅黑" panose="020B0503020204020204" pitchFamily="34" charset="-122"/>
                <a:ea typeface="微软雅黑" panose="020B0503020204020204" pitchFamily="34" charset="-122"/>
              </a:rPr>
              <a:t>实现了针对</a:t>
            </a:r>
            <a:r>
              <a:rPr lang="en-US" altLang="zh-CN" dirty="0">
                <a:latin typeface="微软雅黑" panose="020B0503020204020204" pitchFamily="34" charset="-122"/>
                <a:ea typeface="微软雅黑" panose="020B0503020204020204" pitchFamily="34" charset="-122"/>
              </a:rPr>
              <a:t>OWL-Lite</a:t>
            </a:r>
            <a:r>
              <a:rPr lang="zh-CN" altLang="en-US" dirty="0">
                <a:latin typeface="微软雅黑" panose="020B0503020204020204" pitchFamily="34" charset="-122"/>
                <a:ea typeface="微软雅黑" panose="020B0503020204020204" pitchFamily="34" charset="-122"/>
              </a:rPr>
              <a:t>描述的本体间的映射，并支持使用映射</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OLA</a:t>
            </a:r>
            <a:r>
              <a:rPr lang="zh-CN" altLang="en-US" dirty="0">
                <a:latin typeface="微软雅黑" panose="020B0503020204020204" pitchFamily="34" charset="-122"/>
                <a:ea typeface="微软雅黑" panose="020B0503020204020204" pitchFamily="34" charset="-122"/>
              </a:rPr>
              <a:t>能发现本体概念间的等价映射。</a:t>
            </a:r>
            <a:endParaRPr lang="en-US"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B76DB50-87C5-4C52-AAA7-AC8EC5A351E5}"/>
              </a:ext>
            </a:extLst>
          </p:cNvPr>
          <p:cNvSpPr txBox="1"/>
          <p:nvPr/>
        </p:nvSpPr>
        <p:spPr>
          <a:xfrm>
            <a:off x="813786" y="3828872"/>
            <a:ext cx="10564428" cy="120032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OLA</a:t>
            </a:r>
            <a:r>
              <a:rPr lang="zh-CN" altLang="en-US" dirty="0">
                <a:latin typeface="微软雅黑" panose="020B0503020204020204" pitchFamily="34" charset="-122"/>
                <a:ea typeface="微软雅黑" panose="020B0503020204020204" pitchFamily="34" charset="-122"/>
              </a:rPr>
              <a:t>算法首先将</a:t>
            </a:r>
            <a:r>
              <a:rPr lang="en-US" altLang="zh-CN" dirty="0">
                <a:latin typeface="微软雅黑" panose="020B0503020204020204" pitchFamily="34" charset="-122"/>
                <a:ea typeface="微软雅黑" panose="020B0503020204020204" pitchFamily="34" charset="-122"/>
              </a:rPr>
              <a:t>OWL</a:t>
            </a:r>
            <a:r>
              <a:rPr lang="zh-CN" altLang="en-US" dirty="0">
                <a:latin typeface="微软雅黑" panose="020B0503020204020204" pitchFamily="34" charset="-122"/>
                <a:ea typeface="微软雅黑" panose="020B0503020204020204" pitchFamily="34" charset="-122"/>
              </a:rPr>
              <a:t>本体</a:t>
            </a:r>
            <a:r>
              <a:rPr lang="zh-CN" altLang="en-US" dirty="0">
                <a:solidFill>
                  <a:srgbClr val="FF0000"/>
                </a:solidFill>
                <a:latin typeface="微软雅黑" panose="020B0503020204020204" pitchFamily="34" charset="-122"/>
                <a:ea typeface="微软雅黑" panose="020B0503020204020204" pitchFamily="34" charset="-122"/>
              </a:rPr>
              <a:t>编码为图</a:t>
            </a:r>
            <a:r>
              <a:rPr lang="zh-CN" altLang="en-US" dirty="0">
                <a:latin typeface="微软雅黑" panose="020B0503020204020204" pitchFamily="34" charset="-122"/>
                <a:ea typeface="微软雅黑" panose="020B0503020204020204" pitchFamily="34" charset="-122"/>
              </a:rPr>
              <a:t>，图中的</a:t>
            </a:r>
            <a:r>
              <a:rPr lang="zh-CN" altLang="en-US" dirty="0">
                <a:solidFill>
                  <a:srgbClr val="FF0000"/>
                </a:solidFill>
                <a:latin typeface="微软雅黑" panose="020B0503020204020204" pitchFamily="34" charset="-122"/>
                <a:ea typeface="微软雅黑" panose="020B0503020204020204" pitchFamily="34" charset="-122"/>
              </a:rPr>
              <a:t>边为概念之间的关系</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图节点之间的</a:t>
            </a:r>
            <a:r>
              <a:rPr lang="zh-CN" altLang="en-US" b="1" dirty="0">
                <a:latin typeface="微软雅黑" panose="020B0503020204020204" pitchFamily="34" charset="-122"/>
                <a:ea typeface="微软雅黑" panose="020B0503020204020204" pitchFamily="34" charset="-122"/>
              </a:rPr>
              <a:t>相似度根据两方面来度量</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）根据</a:t>
            </a:r>
            <a:r>
              <a:rPr lang="zh-CN" altLang="en-US" dirty="0">
                <a:solidFill>
                  <a:srgbClr val="FF0000"/>
                </a:solidFill>
                <a:latin typeface="微软雅黑" panose="020B0503020204020204" pitchFamily="34" charset="-122"/>
                <a:ea typeface="微软雅黑" panose="020B0503020204020204" pitchFamily="34" charset="-122"/>
              </a:rPr>
              <a:t>类</a:t>
            </a:r>
            <a:r>
              <a:rPr lang="zh-CN" altLang="en-US" dirty="0">
                <a:latin typeface="微软雅黑" panose="020B0503020204020204" pitchFamily="34" charset="-122"/>
                <a:ea typeface="微软雅黑" panose="020B0503020204020204" pitchFamily="34" charset="-122"/>
              </a:rPr>
              <a:t>和它的</a:t>
            </a:r>
            <a:r>
              <a:rPr lang="zh-CN" altLang="en-US" dirty="0">
                <a:solidFill>
                  <a:srgbClr val="FF0000"/>
                </a:solidFill>
                <a:latin typeface="微软雅黑" panose="020B0503020204020204" pitchFamily="34" charset="-122"/>
                <a:ea typeface="微软雅黑" panose="020B0503020204020204" pitchFamily="34" charset="-122"/>
              </a:rPr>
              <a:t>属性</a:t>
            </a:r>
            <a:r>
              <a:rPr lang="zh-CN" altLang="en-US" dirty="0">
                <a:latin typeface="微软雅黑" panose="020B0503020204020204" pitchFamily="34" charset="-122"/>
                <a:ea typeface="微软雅黑" panose="020B0503020204020204" pitchFamily="34" charset="-122"/>
              </a:rPr>
              <a:t>将节点</a:t>
            </a:r>
            <a:r>
              <a:rPr lang="zh-CN" altLang="en-US" dirty="0">
                <a:solidFill>
                  <a:srgbClr val="FF0000"/>
                </a:solidFill>
                <a:latin typeface="微软雅黑" panose="020B0503020204020204" pitchFamily="34" charset="-122"/>
                <a:ea typeface="微软雅黑" panose="020B0503020204020204" pitchFamily="34" charset="-122"/>
              </a:rPr>
              <a:t>进行分类</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考虑</a:t>
            </a:r>
            <a:r>
              <a:rPr lang="zh-CN" altLang="en-US" dirty="0">
                <a:latin typeface="微软雅黑" panose="020B0503020204020204" pitchFamily="34" charset="-122"/>
                <a:ea typeface="微软雅黑" panose="020B0503020204020204" pitchFamily="34" charset="-122"/>
              </a:rPr>
              <a:t>分类后节点中的</a:t>
            </a:r>
            <a:r>
              <a:rPr lang="zh-CN" altLang="en-US" dirty="0">
                <a:solidFill>
                  <a:srgbClr val="FF0000"/>
                </a:solidFill>
                <a:latin typeface="微软雅黑" panose="020B0503020204020204" pitchFamily="34" charset="-122"/>
                <a:ea typeface="微软雅黑" panose="020B0503020204020204" pitchFamily="34" charset="-122"/>
              </a:rPr>
              <a:t>所有特征</a:t>
            </a:r>
            <a:r>
              <a:rPr lang="zh-CN" altLang="en-US" dirty="0">
                <a:latin typeface="微软雅黑" panose="020B0503020204020204" pitchFamily="34" charset="-122"/>
                <a:ea typeface="微软雅黑" panose="020B0503020204020204" pitchFamily="34" charset="-122"/>
              </a:rPr>
              <a:t>，如父类和属性等。实体之间的</a:t>
            </a:r>
            <a:r>
              <a:rPr lang="zh-CN" altLang="en-US" dirty="0">
                <a:solidFill>
                  <a:srgbClr val="FF0000"/>
                </a:solidFill>
                <a:latin typeface="微软雅黑" panose="020B0503020204020204" pitchFamily="34" charset="-122"/>
                <a:ea typeface="微软雅黑" panose="020B0503020204020204" pitchFamily="34" charset="-122"/>
              </a:rPr>
              <a:t>相似度</a:t>
            </a:r>
            <a:r>
              <a:rPr lang="zh-CN" altLang="en-US" dirty="0">
                <a:latin typeface="微软雅黑" panose="020B0503020204020204" pitchFamily="34" charset="-122"/>
                <a:ea typeface="微软雅黑" panose="020B0503020204020204" pitchFamily="34" charset="-122"/>
              </a:rPr>
              <a:t>被赋予</a:t>
            </a:r>
            <a:r>
              <a:rPr lang="zh-CN" altLang="en-US" dirty="0">
                <a:solidFill>
                  <a:srgbClr val="FF0000"/>
                </a:solidFill>
                <a:latin typeface="微软雅黑" panose="020B0503020204020204" pitchFamily="34" charset="-122"/>
                <a:ea typeface="微软雅黑" panose="020B0503020204020204" pitchFamily="34" charset="-122"/>
              </a:rPr>
              <a:t>权重</a:t>
            </a:r>
            <a:r>
              <a:rPr lang="zh-CN" altLang="en-US" dirty="0">
                <a:latin typeface="微软雅黑" panose="020B0503020204020204" pitchFamily="34" charset="-122"/>
                <a:ea typeface="微软雅黑" panose="020B0503020204020204" pitchFamily="34" charset="-122"/>
              </a:rPr>
              <a:t>并</a:t>
            </a:r>
            <a:r>
              <a:rPr lang="zh-CN" altLang="en-US" dirty="0">
                <a:solidFill>
                  <a:srgbClr val="FF0000"/>
                </a:solidFill>
                <a:latin typeface="微软雅黑" panose="020B0503020204020204" pitchFamily="34" charset="-122"/>
                <a:ea typeface="微软雅黑" panose="020B0503020204020204" pitchFamily="34" charset="-122"/>
              </a:rPr>
              <a:t>线性累加</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21265535"/>
      </p:ext>
    </p:extLst>
  </p:cSld>
  <p:clrMapOvr>
    <a:masterClrMapping/>
  </p:clrMapOvr>
  <p:transition spd="med" advTm="16">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81</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475843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本体映射的综合方法：</a:t>
            </a:r>
            <a:r>
              <a:rPr lang="en-US" altLang="zh-CN" sz="2400" dirty="0">
                <a:latin typeface="微软雅黑" panose="020B0503020204020204" pitchFamily="34" charset="-122"/>
                <a:ea typeface="微软雅黑" panose="020B0503020204020204" pitchFamily="34" charset="-122"/>
              </a:rPr>
              <a:t>KRAFT</a:t>
            </a:r>
          </a:p>
        </p:txBody>
      </p:sp>
      <p:sp>
        <p:nvSpPr>
          <p:cNvPr id="3" name="文本框 2">
            <a:extLst>
              <a:ext uri="{FF2B5EF4-FFF2-40B4-BE49-F238E27FC236}">
                <a16:creationId xmlns:a16="http://schemas.microsoft.com/office/drawing/2014/main" id="{945D081D-68F2-4FDB-A2EB-3C8C33F3AE98}"/>
              </a:ext>
            </a:extLst>
          </p:cNvPr>
          <p:cNvSpPr txBox="1"/>
          <p:nvPr/>
        </p:nvSpPr>
        <p:spPr>
          <a:xfrm>
            <a:off x="813786" y="1828800"/>
            <a:ext cx="1056442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KRAFT</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提出了一个发现</a:t>
            </a:r>
            <a:r>
              <a:rPr lang="en-US" altLang="zh-CN" dirty="0">
                <a:solidFill>
                  <a:srgbClr val="FF0000"/>
                </a:solidFill>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的本体映射的体系结构。但</a:t>
            </a:r>
            <a:r>
              <a:rPr lang="en-US" altLang="zh-CN" dirty="0">
                <a:latin typeface="微软雅黑" panose="020B0503020204020204" pitchFamily="34" charset="-122"/>
                <a:ea typeface="微软雅黑" panose="020B0503020204020204" pitchFamily="34" charset="-122"/>
              </a:rPr>
              <a:t>KRAFT</a:t>
            </a:r>
            <a:r>
              <a:rPr lang="zh-CN" altLang="en-US" dirty="0">
                <a:latin typeface="微软雅黑" panose="020B0503020204020204" pitchFamily="34" charset="-122"/>
                <a:ea typeface="微软雅黑" panose="020B0503020204020204" pitchFamily="34" charset="-122"/>
              </a:rPr>
              <a:t>并没有给出映射发现的方法。</a:t>
            </a:r>
          </a:p>
        </p:txBody>
      </p:sp>
      <p:sp>
        <p:nvSpPr>
          <p:cNvPr id="6" name="矩形 5">
            <a:extLst>
              <a:ext uri="{FF2B5EF4-FFF2-40B4-BE49-F238E27FC236}">
                <a16:creationId xmlns:a16="http://schemas.microsoft.com/office/drawing/2014/main" id="{7EE59684-BF93-484F-A4E8-7D3200CCB0F0}"/>
              </a:ext>
            </a:extLst>
          </p:cNvPr>
          <p:cNvSpPr/>
          <p:nvPr/>
        </p:nvSpPr>
        <p:spPr>
          <a:xfrm>
            <a:off x="816747" y="2642367"/>
            <a:ext cx="9930415"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这些映射包括：</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概念映射</a:t>
            </a:r>
            <a:r>
              <a:rPr lang="zh-CN" altLang="en-US" dirty="0">
                <a:latin typeface="微软雅黑" panose="020B0503020204020204" pitchFamily="34" charset="-122"/>
                <a:ea typeface="微软雅黑" panose="020B0503020204020204" pitchFamily="34" charset="-122"/>
              </a:rPr>
              <a:t>，源本体和目标本体</a:t>
            </a:r>
            <a:r>
              <a:rPr lang="zh-CN" altLang="en-US" dirty="0">
                <a:solidFill>
                  <a:srgbClr val="FF0000"/>
                </a:solidFill>
                <a:latin typeface="微软雅黑" panose="020B0503020204020204" pitchFamily="34" charset="-122"/>
                <a:ea typeface="微软雅黑" panose="020B0503020204020204" pitchFamily="34" charset="-122"/>
              </a:rPr>
              <a:t>概念间的映射</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属性映射</a:t>
            </a:r>
            <a:r>
              <a:rPr lang="zh-CN" altLang="en-US" dirty="0">
                <a:latin typeface="微软雅黑" panose="020B0503020204020204" pitchFamily="34" charset="-122"/>
                <a:ea typeface="微软雅黑" panose="020B0503020204020204" pitchFamily="34" charset="-122"/>
              </a:rPr>
              <a:t>，源本体与目标本体</a:t>
            </a:r>
            <a:r>
              <a:rPr lang="zh-CN" altLang="en-US" dirty="0">
                <a:solidFill>
                  <a:srgbClr val="FF0000"/>
                </a:solidFill>
                <a:latin typeface="微软雅黑" panose="020B0503020204020204" pitchFamily="34" charset="-122"/>
                <a:ea typeface="微软雅黑" panose="020B0503020204020204" pitchFamily="34" charset="-122"/>
              </a:rPr>
              <a:t>属性值间的映射</a:t>
            </a:r>
            <a:r>
              <a:rPr lang="zh-CN" altLang="en-US" dirty="0">
                <a:latin typeface="微软雅黑" panose="020B0503020204020204" pitchFamily="34" charset="-122"/>
                <a:ea typeface="微软雅黑" panose="020B0503020204020204" pitchFamily="34" charset="-122"/>
              </a:rPr>
              <a:t>，以及源本体属性名和目标本体</a:t>
            </a:r>
            <a:r>
              <a:rPr lang="zh-CN" altLang="en-US" dirty="0">
                <a:solidFill>
                  <a:srgbClr val="FF0000"/>
                </a:solidFill>
                <a:latin typeface="微软雅黑" panose="020B0503020204020204" pitchFamily="34" charset="-122"/>
                <a:ea typeface="微软雅黑" panose="020B0503020204020204" pitchFamily="34" charset="-122"/>
              </a:rPr>
              <a:t>属性名的映射</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关系映射</a:t>
            </a:r>
            <a:r>
              <a:rPr lang="zh-CN" altLang="en-US" dirty="0">
                <a:latin typeface="微软雅黑" panose="020B0503020204020204" pitchFamily="34" charset="-122"/>
                <a:ea typeface="微软雅黑" panose="020B0503020204020204" pitchFamily="34" charset="-122"/>
              </a:rPr>
              <a:t>，源本体和目标本体</a:t>
            </a:r>
            <a:r>
              <a:rPr lang="zh-CN" altLang="en-US" dirty="0">
                <a:solidFill>
                  <a:srgbClr val="FF0000"/>
                </a:solidFill>
                <a:latin typeface="微软雅黑" panose="020B0503020204020204" pitchFamily="34" charset="-122"/>
                <a:ea typeface="微软雅黑" panose="020B0503020204020204" pitchFamily="34" charset="-122"/>
              </a:rPr>
              <a:t>关系名间的映射</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复合映射</a:t>
            </a:r>
            <a:r>
              <a:rPr lang="zh-CN" altLang="en-US" dirty="0">
                <a:latin typeface="微软雅黑" panose="020B0503020204020204" pitchFamily="34" charset="-122"/>
                <a:ea typeface="微软雅黑" panose="020B0503020204020204" pitchFamily="34" charset="-122"/>
              </a:rPr>
              <a:t>，复合源本体表达式与复合目标本体表达式之间的映射。</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2762982"/>
      </p:ext>
    </p:extLst>
  </p:cSld>
  <p:clrMapOvr>
    <a:masterClrMapping/>
  </p:clrMapOvr>
  <p:transition spd="med" advTm="354">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82</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475843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本体映射的综合方法：</a:t>
            </a:r>
            <a:r>
              <a:rPr lang="en-US" altLang="zh-CN" sz="2400" dirty="0" err="1">
                <a:latin typeface="微软雅黑" panose="020B0503020204020204" pitchFamily="34" charset="-122"/>
                <a:ea typeface="微软雅黑" panose="020B0503020204020204" pitchFamily="34" charset="-122"/>
              </a:rPr>
              <a:t>OntoMap</a:t>
            </a:r>
            <a:endParaRPr lang="en-US" altLang="zh-CN"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45D081D-68F2-4FDB-A2EB-3C8C33F3AE98}"/>
              </a:ext>
            </a:extLst>
          </p:cNvPr>
          <p:cNvSpPr txBox="1"/>
          <p:nvPr/>
        </p:nvSpPr>
        <p:spPr>
          <a:xfrm>
            <a:off x="813786" y="1438183"/>
            <a:ext cx="10564428" cy="1477328"/>
          </a:xfrm>
          <a:prstGeom prst="rect">
            <a:avLst/>
          </a:prstGeom>
          <a:noFill/>
        </p:spPr>
        <p:txBody>
          <a:bodyPr wrap="square" rtlCol="0">
            <a:spAutoFit/>
          </a:bodyPr>
          <a:lstStyle/>
          <a:p>
            <a:r>
              <a:rPr lang="en-US" altLang="zh-CN" b="1" dirty="0" err="1">
                <a:latin typeface="微软雅黑" panose="020B0503020204020204" pitchFamily="34" charset="-122"/>
                <a:ea typeface="微软雅黑" panose="020B0503020204020204" pitchFamily="34" charset="-122"/>
              </a:rPr>
              <a:t>OntoMap</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一个知识表示的</a:t>
            </a:r>
            <a:r>
              <a:rPr lang="zh-CN" altLang="en-US" dirty="0">
                <a:solidFill>
                  <a:srgbClr val="FF0000"/>
                </a:solidFill>
                <a:latin typeface="微软雅黑" panose="020B0503020204020204" pitchFamily="34" charset="-122"/>
                <a:ea typeface="微软雅黑" panose="020B0503020204020204" pitchFamily="34" charset="-122"/>
              </a:rPr>
              <a:t>形式化、推理和</a:t>
            </a:r>
            <a:r>
              <a:rPr lang="en-US" altLang="zh-CN" dirty="0">
                <a:solidFill>
                  <a:srgbClr val="FF0000"/>
                </a:solidFill>
                <a:latin typeface="微软雅黑" panose="020B0503020204020204" pitchFamily="34" charset="-122"/>
                <a:ea typeface="微软雅黑" panose="020B0503020204020204" pitchFamily="34" charset="-122"/>
              </a:rPr>
              <a:t>Web</a:t>
            </a:r>
            <a:r>
              <a:rPr lang="zh-CN" altLang="en-US" dirty="0">
                <a:solidFill>
                  <a:srgbClr val="FF0000"/>
                </a:solidFill>
                <a:latin typeface="微软雅黑" panose="020B0503020204020204" pitchFamily="34" charset="-122"/>
                <a:ea typeface="微软雅黑" panose="020B0503020204020204" pitchFamily="34" charset="-122"/>
              </a:rPr>
              <a:t>接口</a:t>
            </a:r>
            <a:r>
              <a:rPr lang="zh-CN" altLang="en-US" dirty="0">
                <a:latin typeface="微软雅黑" panose="020B0503020204020204" pitchFamily="34" charset="-122"/>
                <a:ea typeface="微软雅黑" panose="020B0503020204020204" pitchFamily="34" charset="-122"/>
              </a:rPr>
              <a:t>。针对上层本体和词典，提供</a:t>
            </a:r>
            <a:r>
              <a:rPr lang="zh-CN" altLang="en-US" dirty="0">
                <a:solidFill>
                  <a:srgbClr val="FF0000"/>
                </a:solidFill>
                <a:latin typeface="微软雅黑" panose="020B0503020204020204" pitchFamily="34" charset="-122"/>
                <a:ea typeface="微软雅黑" panose="020B0503020204020204" pitchFamily="34" charset="-122"/>
              </a:rPr>
              <a:t>访问</a:t>
            </a:r>
            <a:r>
              <a:rPr lang="zh-CN" altLang="en-US" dirty="0">
                <a:latin typeface="微软雅黑" panose="020B0503020204020204" pitchFamily="34" charset="-122"/>
                <a:ea typeface="微软雅黑" panose="020B0503020204020204" pitchFamily="34" charset="-122"/>
              </a:rPr>
              <a:t>大多流行的</a:t>
            </a:r>
            <a:r>
              <a:rPr lang="zh-CN" altLang="en-US" dirty="0">
                <a:solidFill>
                  <a:srgbClr val="FF0000"/>
                </a:solidFill>
                <a:latin typeface="微软雅黑" panose="020B0503020204020204" pitchFamily="34" charset="-122"/>
                <a:ea typeface="微软雅黑" panose="020B0503020204020204" pitchFamily="34" charset="-122"/>
              </a:rPr>
              <a:t>上层本体和词典资源的接口</a:t>
            </a:r>
            <a:r>
              <a:rPr lang="zh-CN" altLang="en-US" dirty="0">
                <a:latin typeface="微软雅黑" panose="020B0503020204020204" pitchFamily="34" charset="-122"/>
                <a:ea typeface="微软雅黑" panose="020B0503020204020204" pitchFamily="34" charset="-122"/>
              </a:rPr>
              <a:t>，并表示它们之间的映射。</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为统一表示本体和它们之间的映射</a:t>
            </a:r>
            <a:r>
              <a:rPr lang="en-US" altLang="zh-CN" dirty="0" err="1">
                <a:latin typeface="微软雅黑" panose="020B0503020204020204" pitchFamily="34" charset="-122"/>
                <a:ea typeface="微软雅黑" panose="020B0503020204020204" pitchFamily="34" charset="-122"/>
              </a:rPr>
              <a:t>OntoMap</a:t>
            </a:r>
            <a:r>
              <a:rPr lang="zh-CN" altLang="en-US" dirty="0">
                <a:latin typeface="微软雅黑" panose="020B0503020204020204" pitchFamily="34" charset="-122"/>
                <a:ea typeface="微软雅黑" panose="020B0503020204020204" pitchFamily="34" charset="-122"/>
              </a:rPr>
              <a:t>引入相对简单的</a:t>
            </a:r>
            <a:r>
              <a:rPr lang="zh-CN" altLang="en-US" dirty="0">
                <a:solidFill>
                  <a:srgbClr val="FF0000"/>
                </a:solidFill>
                <a:latin typeface="微软雅黑" panose="020B0503020204020204" pitchFamily="34" charset="-122"/>
                <a:ea typeface="微软雅黑" panose="020B0503020204020204" pitchFamily="34" charset="-122"/>
              </a:rPr>
              <a:t>元本体</a:t>
            </a:r>
            <a:r>
              <a:rPr lang="en-US" altLang="zh-CN" dirty="0" err="1">
                <a:solidFill>
                  <a:srgbClr val="FF0000"/>
                </a:solidFill>
                <a:latin typeface="微软雅黑" panose="020B0503020204020204" pitchFamily="34" charset="-122"/>
                <a:ea typeface="微软雅黑" panose="020B0503020204020204" pitchFamily="34" charset="-122"/>
              </a:rPr>
              <a:t>OntoMapO</a:t>
            </a:r>
            <a:r>
              <a:rPr lang="zh-CN" altLang="en-US" dirty="0">
                <a:latin typeface="微软雅黑" panose="020B0503020204020204" pitchFamily="34" charset="-122"/>
                <a:ea typeface="微软雅黑" panose="020B0503020204020204" pitchFamily="34" charset="-122"/>
              </a:rPr>
              <a:t>。这个表示语言比 </a:t>
            </a:r>
            <a:r>
              <a:rPr lang="en-US" altLang="zh-CN" dirty="0">
                <a:latin typeface="微软雅黑" panose="020B0503020204020204" pitchFamily="34" charset="-122"/>
                <a:ea typeface="微软雅黑" panose="020B0503020204020204" pitchFamily="34" charset="-122"/>
              </a:rPr>
              <a:t>RDF(S)</a:t>
            </a:r>
            <a:r>
              <a:rPr lang="zh-CN" altLang="en-US" dirty="0">
                <a:latin typeface="微软雅黑" panose="020B0503020204020204" pitchFamily="34" charset="-122"/>
                <a:ea typeface="微软雅黑" panose="020B0503020204020204" pitchFamily="34" charset="-122"/>
              </a:rPr>
              <a:t>复杂，与 </a:t>
            </a:r>
            <a:r>
              <a:rPr lang="en-US" altLang="zh-CN" dirty="0">
                <a:latin typeface="微软雅黑" panose="020B0503020204020204" pitchFamily="34" charset="-122"/>
                <a:ea typeface="微软雅黑" panose="020B0503020204020204" pitchFamily="34" charset="-122"/>
              </a:rPr>
              <a:t>OWL Lite </a:t>
            </a:r>
            <a:r>
              <a:rPr lang="zh-CN" altLang="en-US" dirty="0">
                <a:latin typeface="微软雅黑" panose="020B0503020204020204" pitchFamily="34" charset="-122"/>
                <a:ea typeface="微软雅黑" panose="020B0503020204020204" pitchFamily="34" charset="-122"/>
              </a:rPr>
              <a:t>相似，但它</a:t>
            </a:r>
            <a:r>
              <a:rPr lang="zh-CN" altLang="en-US" dirty="0">
                <a:solidFill>
                  <a:srgbClr val="FF0000"/>
                </a:solidFill>
                <a:latin typeface="微软雅黑" panose="020B0503020204020204" pitchFamily="34" charset="-122"/>
                <a:ea typeface="微软雅黑" panose="020B0503020204020204" pitchFamily="34" charset="-122"/>
              </a:rPr>
              <a:t>包括描述本体映射的特定原语</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OntoMapO</a:t>
            </a:r>
            <a:r>
              <a:rPr lang="zh-CN" altLang="en-US" dirty="0">
                <a:latin typeface="微软雅黑" panose="020B0503020204020204" pitchFamily="34" charset="-122"/>
                <a:ea typeface="微软雅黑" panose="020B0503020204020204" pitchFamily="34" charset="-122"/>
              </a:rPr>
              <a:t>考虑的上层本体包括</a:t>
            </a:r>
            <a:r>
              <a:rPr lang="en-US" altLang="zh-CN" dirty="0">
                <a:latin typeface="微软雅黑" panose="020B0503020204020204" pitchFamily="34" charset="-122"/>
                <a:ea typeface="微软雅黑" panose="020B0503020204020204" pitchFamily="34" charset="-122"/>
              </a:rPr>
              <a:t>Cyc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WordNet</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SENSUS</a:t>
            </a:r>
            <a:r>
              <a:rPr lang="zh-CN" altLang="en-US" dirty="0">
                <a:latin typeface="微软雅黑" panose="020B0503020204020204" pitchFamily="34" charset="-122"/>
                <a:ea typeface="微软雅黑" panose="020B0503020204020204" pitchFamily="34" charset="-122"/>
              </a:rPr>
              <a:t>等。</a:t>
            </a:r>
          </a:p>
        </p:txBody>
      </p:sp>
      <p:sp>
        <p:nvSpPr>
          <p:cNvPr id="7" name="矩形 6">
            <a:extLst>
              <a:ext uri="{FF2B5EF4-FFF2-40B4-BE49-F238E27FC236}">
                <a16:creationId xmlns:a16="http://schemas.microsoft.com/office/drawing/2014/main" id="{40EFCCD0-AED4-484F-A1A5-3B0FB2369181}"/>
              </a:ext>
            </a:extLst>
          </p:cNvPr>
          <p:cNvSpPr/>
          <p:nvPr/>
        </p:nvSpPr>
        <p:spPr bwMode="auto">
          <a:xfrm>
            <a:off x="834502" y="3207218"/>
            <a:ext cx="5708343" cy="1477329"/>
          </a:xfrm>
          <a:prstGeom prst="rect">
            <a:avLst/>
          </a:prstGeom>
          <a:solidFill>
            <a:schemeClr val="bg1"/>
          </a:solidFill>
          <a:ln w="19050" cap="flat" cmpd="sng" algn="ctr">
            <a:solidFill>
              <a:schemeClr val="tx1"/>
            </a:solidFill>
            <a:prstDash val="sysDash"/>
            <a:round/>
            <a:headEnd type="none" w="med" len="med"/>
            <a:tailEnd type="none" w="med" len="med"/>
          </a:ln>
        </p:spPr>
        <p:txBody>
          <a:bodyPr vert="horz" wrap="square" lIns="91440" tIns="45720" rIns="91440" bIns="45720" numCol="1" rtlCol="0" anchor="t" anchorCtr="0" compatLnSpc="1"/>
          <a:lstStyle/>
          <a:p>
            <a:r>
              <a:rPr lang="zh-CN" altLang="en-US" dirty="0">
                <a:latin typeface="微软雅黑" panose="020B0503020204020204" pitchFamily="34" charset="-122"/>
                <a:ea typeface="微软雅黑" panose="020B0503020204020204" pitchFamily="34" charset="-122"/>
              </a:rPr>
              <a:t>映射语言中包括的</a:t>
            </a:r>
            <a:r>
              <a:rPr lang="zh-CN" altLang="en-US" b="1" dirty="0">
                <a:latin typeface="微软雅黑" panose="020B0503020204020204" pitchFamily="34" charset="-122"/>
                <a:ea typeface="微软雅黑" panose="020B0503020204020204" pitchFamily="34" charset="-122"/>
              </a:rPr>
              <a:t>映射原语有：</a:t>
            </a:r>
          </a:p>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MuchMoreSpecific</a:t>
            </a:r>
            <a:r>
              <a:rPr lang="zh-CN" altLang="en-US" dirty="0">
                <a:latin typeface="微软雅黑" panose="020B0503020204020204" pitchFamily="34" charset="-122"/>
                <a:ea typeface="微软雅黑" panose="020B0503020204020204" pitchFamily="34" charset="-122"/>
              </a:rPr>
              <a:t>，表示两个概念的</a:t>
            </a:r>
            <a:r>
              <a:rPr lang="zh-CN" altLang="en-US" dirty="0">
                <a:solidFill>
                  <a:srgbClr val="FF0000"/>
                </a:solidFill>
                <a:latin typeface="微软雅黑" panose="020B0503020204020204" pitchFamily="34" charset="-122"/>
                <a:ea typeface="微软雅黑" panose="020B0503020204020204" pitchFamily="34" charset="-122"/>
              </a:rPr>
              <a:t>特化程度</a:t>
            </a:r>
            <a:r>
              <a:rPr lang="zh-CN" altLang="en-US"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MuchMoreGeneral</a:t>
            </a:r>
            <a:r>
              <a:rPr lang="zh-CN" altLang="en-US" dirty="0">
                <a:latin typeface="微软雅黑" panose="020B0503020204020204" pitchFamily="34" charset="-122"/>
                <a:ea typeface="微软雅黑" panose="020B0503020204020204" pitchFamily="34" charset="-122"/>
              </a:rPr>
              <a:t>，与</a:t>
            </a:r>
            <a:r>
              <a:rPr lang="en-US" altLang="zh-CN" dirty="0" err="1">
                <a:latin typeface="微软雅黑" panose="020B0503020204020204" pitchFamily="34" charset="-122"/>
                <a:ea typeface="微软雅黑" panose="020B0503020204020204" pitchFamily="34" charset="-122"/>
              </a:rPr>
              <a:t>MuchMoreSpecific</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相反；</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TopInstance</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最特化</a:t>
            </a:r>
            <a:r>
              <a:rPr lang="zh-CN" altLang="en-US" dirty="0">
                <a:latin typeface="微软雅黑" panose="020B0503020204020204" pitchFamily="34" charset="-122"/>
                <a:ea typeface="微软雅黑" panose="020B0503020204020204" pitchFamily="34" charset="-122"/>
              </a:rPr>
              <a:t>的概念；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ParentAsInstance</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ChildAsClass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D510995E-4349-4DCC-B6A9-A5FE3F9E694C}"/>
              </a:ext>
            </a:extLst>
          </p:cNvPr>
          <p:cNvSpPr/>
          <p:nvPr/>
        </p:nvSpPr>
        <p:spPr bwMode="auto">
          <a:xfrm>
            <a:off x="6542845" y="4976254"/>
            <a:ext cx="5156448" cy="1184287"/>
          </a:xfrm>
          <a:prstGeom prst="rect">
            <a:avLst/>
          </a:prstGeom>
          <a:solidFill>
            <a:schemeClr val="bg1"/>
          </a:solidFill>
          <a:ln w="19050" cap="flat" cmpd="sng" algn="ctr">
            <a:solidFill>
              <a:schemeClr val="tx1"/>
            </a:solidFill>
            <a:prstDash val="sysDash"/>
            <a:round/>
            <a:headEnd type="none" w="med" len="med"/>
            <a:tailEnd type="none" w="med" len="med"/>
          </a:ln>
        </p:spPr>
        <p:txBody>
          <a:bodyPr vert="horz" wrap="square" lIns="91440" tIns="45720" rIns="91440" bIns="45720" numCol="1" rtlCol="0" anchor="t" anchorCtr="0" compatLnSpc="1"/>
          <a:lstStyle/>
          <a:p>
            <a:r>
              <a:rPr lang="zh-CN" altLang="en-US" dirty="0">
                <a:latin typeface="微软雅黑" panose="020B0503020204020204" pitchFamily="34" charset="-122"/>
                <a:ea typeface="微软雅黑" panose="020B0503020204020204" pitchFamily="34" charset="-122"/>
              </a:rPr>
              <a:t>这些原语表明了</a:t>
            </a:r>
            <a:r>
              <a:rPr lang="en-US" altLang="zh-CN" dirty="0" err="1">
                <a:latin typeface="微软雅黑" panose="020B0503020204020204" pitchFamily="34" charset="-122"/>
                <a:ea typeface="微软雅黑" panose="020B0503020204020204" pitchFamily="34" charset="-122"/>
              </a:rPr>
              <a:t>OntoMapO</a:t>
            </a:r>
            <a:r>
              <a:rPr lang="zh-CN" altLang="en-US" dirty="0">
                <a:latin typeface="微软雅黑" panose="020B0503020204020204" pitchFamily="34" charset="-122"/>
                <a:ea typeface="微软雅黑" panose="020B0503020204020204" pitchFamily="34" charset="-122"/>
              </a:rPr>
              <a:t>支持的映射类型。但遗憾的是，</a:t>
            </a:r>
            <a:r>
              <a:rPr lang="en-US" altLang="zh-CN" dirty="0" err="1">
                <a:latin typeface="微软雅黑" panose="020B0503020204020204" pitchFamily="34" charset="-122"/>
                <a:ea typeface="微软雅黑" panose="020B0503020204020204" pitchFamily="34" charset="-122"/>
              </a:rPr>
              <a:t>OntoMap</a:t>
            </a:r>
            <a:r>
              <a:rPr lang="zh-CN" altLang="en-US" dirty="0">
                <a:latin typeface="微软雅黑" panose="020B0503020204020204" pitchFamily="34" charset="-122"/>
                <a:ea typeface="微软雅黑" panose="020B0503020204020204" pitchFamily="34" charset="-122"/>
              </a:rPr>
              <a:t>不能自动创建映射，它假设一个映射已存在或者能被手工创建。因此，</a:t>
            </a:r>
            <a:r>
              <a:rPr lang="en-US" altLang="zh-CN" dirty="0" err="1">
                <a:latin typeface="微软雅黑" panose="020B0503020204020204" pitchFamily="34" charset="-122"/>
                <a:ea typeface="微软雅黑" panose="020B0503020204020204" pitchFamily="34" charset="-122"/>
              </a:rPr>
              <a:t>OntoMap</a:t>
            </a:r>
            <a:r>
              <a:rPr lang="zh-CN" altLang="en-US" dirty="0">
                <a:latin typeface="微软雅黑" panose="020B0503020204020204" pitchFamily="34" charset="-122"/>
                <a:ea typeface="微软雅黑" panose="020B0503020204020204" pitchFamily="34" charset="-122"/>
              </a:rPr>
              <a:t>更多只是提供了一个映射的表示框架。</a:t>
            </a:r>
          </a:p>
        </p:txBody>
      </p:sp>
      <p:cxnSp>
        <p:nvCxnSpPr>
          <p:cNvPr id="10" name="连接符: 肘形 9">
            <a:extLst>
              <a:ext uri="{FF2B5EF4-FFF2-40B4-BE49-F238E27FC236}">
                <a16:creationId xmlns:a16="http://schemas.microsoft.com/office/drawing/2014/main" id="{B243B424-786D-4E95-82DF-2C8449153CA7}"/>
              </a:ext>
            </a:extLst>
          </p:cNvPr>
          <p:cNvCxnSpPr>
            <a:cxnSpLocks/>
            <a:stCxn id="7" idx="2"/>
            <a:endCxn id="8" idx="1"/>
          </p:cNvCxnSpPr>
          <p:nvPr/>
        </p:nvCxnSpPr>
        <p:spPr bwMode="auto">
          <a:xfrm rot="16200000" flipH="1">
            <a:off x="4673834" y="3699386"/>
            <a:ext cx="883851" cy="2854171"/>
          </a:xfrm>
          <a:prstGeom prst="bentConnector2">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347102262"/>
      </p:ext>
    </p:extLst>
  </p:cSld>
  <p:clrMapOvr>
    <a:masterClrMapping/>
  </p:clrMapOvr>
  <p:transition spd="med" advTm="17">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83</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1" y="415485"/>
            <a:ext cx="775020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本体映射的综合方法：</a:t>
            </a:r>
            <a:r>
              <a:rPr lang="en-US" altLang="zh-CN" sz="2400" dirty="0">
                <a:latin typeface="微软雅黑" panose="020B0503020204020204" pitchFamily="34" charset="-122"/>
                <a:ea typeface="微软雅黑" panose="020B0503020204020204" pitchFamily="34" charset="-122"/>
              </a:rPr>
              <a:t>OBSERVER</a:t>
            </a:r>
            <a:r>
              <a:rPr lang="zh-CN" altLang="en-US" sz="2400" dirty="0">
                <a:latin typeface="微软雅黑" panose="020B0503020204020204" pitchFamily="34" charset="-122"/>
                <a:ea typeface="微软雅黑" panose="020B0503020204020204" pitchFamily="34" charset="-122"/>
              </a:rPr>
              <a:t>和</a:t>
            </a:r>
            <a:r>
              <a:rPr lang="en-US" altLang="zh-CN" sz="2400" dirty="0" err="1">
                <a:latin typeface="微软雅黑" panose="020B0503020204020204" pitchFamily="34" charset="-122"/>
                <a:ea typeface="微软雅黑" panose="020B0503020204020204" pitchFamily="34" charset="-122"/>
              </a:rPr>
              <a:t>InfoSleuth</a:t>
            </a:r>
            <a:endParaRPr lang="en-US" altLang="zh-CN"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45D081D-68F2-4FDB-A2EB-3C8C33F3AE98}"/>
              </a:ext>
            </a:extLst>
          </p:cNvPr>
          <p:cNvSpPr txBox="1"/>
          <p:nvPr/>
        </p:nvSpPr>
        <p:spPr>
          <a:xfrm>
            <a:off x="834502" y="1331651"/>
            <a:ext cx="9930415" cy="646331"/>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OBSERVER</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为了解决</a:t>
            </a:r>
            <a:r>
              <a:rPr lang="zh-CN" altLang="en-US" dirty="0">
                <a:solidFill>
                  <a:srgbClr val="FF0000"/>
                </a:solidFill>
                <a:latin typeface="微软雅黑" panose="020B0503020204020204" pitchFamily="34" charset="-122"/>
                <a:ea typeface="微软雅黑" panose="020B0503020204020204" pitchFamily="34" charset="-122"/>
              </a:rPr>
              <a:t>分布式数据库的异构问题</a:t>
            </a:r>
            <a:r>
              <a:rPr lang="zh-CN" altLang="en-US" dirty="0">
                <a:latin typeface="微软雅黑" panose="020B0503020204020204" pitchFamily="34" charset="-122"/>
                <a:ea typeface="微软雅黑" panose="020B0503020204020204" pitchFamily="34" charset="-122"/>
              </a:rPr>
              <a:t>，它通过使用</a:t>
            </a:r>
            <a:r>
              <a:rPr lang="zh-CN" altLang="en-US" dirty="0">
                <a:solidFill>
                  <a:srgbClr val="FF0000"/>
                </a:solidFill>
                <a:latin typeface="微软雅黑" panose="020B0503020204020204" pitchFamily="34" charset="-122"/>
                <a:ea typeface="微软雅黑" panose="020B0503020204020204" pitchFamily="34" charset="-122"/>
              </a:rPr>
              <a:t>组件本体</a:t>
            </a:r>
            <a:r>
              <a:rPr lang="zh-CN" altLang="en-US" dirty="0">
                <a:latin typeface="微软雅黑" panose="020B0503020204020204" pitchFamily="34" charset="-122"/>
                <a:ea typeface="微软雅黑" panose="020B0503020204020204" pitchFamily="34" charset="-122"/>
              </a:rPr>
              <a:t>和它们之间明确的</a:t>
            </a:r>
            <a:r>
              <a:rPr lang="zh-CN" altLang="en-US" dirty="0">
                <a:solidFill>
                  <a:srgbClr val="FF0000"/>
                </a:solidFill>
                <a:latin typeface="微软雅黑" panose="020B0503020204020204" pitchFamily="34" charset="-122"/>
                <a:ea typeface="微软雅黑" panose="020B0503020204020204" pitchFamily="34" charset="-122"/>
              </a:rPr>
              <a:t>映射关系</a:t>
            </a:r>
            <a:r>
              <a:rPr lang="zh-CN" altLang="en-US" dirty="0">
                <a:latin typeface="微软雅黑" panose="020B0503020204020204" pitchFamily="34" charset="-122"/>
                <a:ea typeface="微软雅黑" panose="020B0503020204020204" pitchFamily="34" charset="-122"/>
              </a:rPr>
              <a:t>解决数据库间的异构，同时它能</a:t>
            </a:r>
            <a:r>
              <a:rPr lang="zh-CN" altLang="en-US" dirty="0">
                <a:solidFill>
                  <a:srgbClr val="FF0000"/>
                </a:solidFill>
                <a:latin typeface="微软雅黑" panose="020B0503020204020204" pitchFamily="34" charset="-122"/>
                <a:ea typeface="微软雅黑" panose="020B0503020204020204" pitchFamily="34" charset="-122"/>
              </a:rPr>
              <a:t>维护这些映射</a:t>
            </a:r>
            <a:r>
              <a:rPr lang="zh-CN" altLang="en-US" dirty="0">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BC2AD1C0-2EF4-4E83-B449-287313C16BD3}"/>
              </a:ext>
            </a:extLst>
          </p:cNvPr>
          <p:cNvSpPr/>
          <p:nvPr/>
        </p:nvSpPr>
        <p:spPr>
          <a:xfrm>
            <a:off x="834502" y="2176319"/>
            <a:ext cx="9910942"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使用</a:t>
            </a:r>
            <a:r>
              <a:rPr lang="zh-CN" altLang="en-US" dirty="0">
                <a:solidFill>
                  <a:srgbClr val="FF0000"/>
                </a:solidFill>
                <a:latin typeface="微软雅黑" panose="020B0503020204020204" pitchFamily="34" charset="-122"/>
                <a:ea typeface="微软雅黑" panose="020B0503020204020204" pitchFamily="34" charset="-122"/>
              </a:rPr>
              <a:t>基于组件的方法</a:t>
            </a:r>
            <a:r>
              <a:rPr lang="zh-CN" altLang="en-US" dirty="0">
                <a:latin typeface="微软雅黑" panose="020B0503020204020204" pitchFamily="34" charset="-122"/>
                <a:ea typeface="微软雅黑" panose="020B0503020204020204" pitchFamily="34" charset="-122"/>
              </a:rPr>
              <a:t>发现本体映射。它使用多个</a:t>
            </a:r>
            <a:r>
              <a:rPr lang="zh-CN" altLang="en-US" dirty="0">
                <a:solidFill>
                  <a:srgbClr val="FF0000"/>
                </a:solidFill>
                <a:latin typeface="微软雅黑" panose="020B0503020204020204" pitchFamily="34" charset="-122"/>
                <a:ea typeface="微软雅黑" panose="020B0503020204020204" pitchFamily="34" charset="-122"/>
              </a:rPr>
              <a:t>预先定义</a:t>
            </a:r>
            <a:r>
              <a:rPr lang="zh-CN" altLang="en-US" dirty="0">
                <a:latin typeface="微软雅黑" panose="020B0503020204020204" pitchFamily="34" charset="-122"/>
                <a:ea typeface="微软雅黑" panose="020B0503020204020204" pitchFamily="34" charset="-122"/>
              </a:rPr>
              <a:t>的本体来表示异构数据库的模式。映射建立在这些本体之间，通过一个内部管理器提供</a:t>
            </a:r>
            <a:r>
              <a:rPr lang="zh-CN" altLang="en-US" dirty="0">
                <a:solidFill>
                  <a:srgbClr val="FF0000"/>
                </a:solidFill>
                <a:latin typeface="微软雅黑" panose="020B0503020204020204" pitchFamily="34" charset="-122"/>
                <a:ea typeface="微软雅黑" panose="020B0503020204020204" pitchFamily="34" charset="-122"/>
              </a:rPr>
              <a:t>不同组件本体之间的互操作</a:t>
            </a:r>
            <a:r>
              <a:rPr lang="zh-CN" altLang="en-US" dirty="0">
                <a:latin typeface="微软雅黑" panose="020B0503020204020204" pitchFamily="34" charset="-122"/>
                <a:ea typeface="微软雅黑" panose="020B0503020204020204" pitchFamily="34" charset="-122"/>
              </a:rPr>
              <a:t>，以及维护这些映射。</a:t>
            </a:r>
            <a:r>
              <a:rPr lang="en-US" altLang="zh-CN" dirty="0">
                <a:latin typeface="微软雅黑" panose="020B0503020204020204" pitchFamily="34" charset="-122"/>
                <a:ea typeface="微软雅黑" panose="020B0503020204020204" pitchFamily="34" charset="-122"/>
              </a:rPr>
              <a:t>OBSERVER</a:t>
            </a:r>
            <a:r>
              <a:rPr lang="zh-CN" altLang="en-US" dirty="0">
                <a:latin typeface="微软雅黑" panose="020B0503020204020204" pitchFamily="34" charset="-122"/>
                <a:ea typeface="微软雅黑" panose="020B0503020204020204" pitchFamily="34" charset="-122"/>
              </a:rPr>
              <a:t>能表示两个组件本体之间的</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映射</a:t>
            </a:r>
            <a:r>
              <a:rPr lang="zh-CN" altLang="en-US" dirty="0">
                <a:latin typeface="微软雅黑" panose="020B0503020204020204" pitchFamily="34" charset="-122"/>
                <a:ea typeface="微软雅黑" panose="020B0503020204020204" pitchFamily="34" charset="-122"/>
              </a:rPr>
              <a:t>，包括</a:t>
            </a:r>
            <a:r>
              <a:rPr lang="zh-CN" altLang="en-US" dirty="0">
                <a:solidFill>
                  <a:srgbClr val="FF0000"/>
                </a:solidFill>
                <a:latin typeface="微软雅黑" panose="020B0503020204020204" pitchFamily="34" charset="-122"/>
                <a:ea typeface="微软雅黑" panose="020B0503020204020204" pitchFamily="34" charset="-122"/>
              </a:rPr>
              <a:t>同义、上义、下义、重叠、不交和覆盖</a:t>
            </a:r>
            <a:r>
              <a:rPr lang="zh-CN" altLang="en-US" dirty="0">
                <a:latin typeface="微软雅黑" panose="020B0503020204020204" pitchFamily="34" charset="-122"/>
                <a:ea typeface="微软雅黑" panose="020B0503020204020204" pitchFamily="34" charset="-122"/>
              </a:rPr>
              <a:t>等。但是，该方法的本体映射依靠</a:t>
            </a:r>
            <a:r>
              <a:rPr lang="zh-CN" altLang="en-US" dirty="0">
                <a:solidFill>
                  <a:srgbClr val="FF0000"/>
                </a:solidFill>
                <a:latin typeface="微软雅黑" panose="020B0503020204020204" pitchFamily="34" charset="-122"/>
                <a:ea typeface="微软雅黑" panose="020B0503020204020204" pitchFamily="34" charset="-122"/>
              </a:rPr>
              <a:t>手工建立</a:t>
            </a:r>
            <a:r>
              <a:rPr lang="zh-CN" altLang="en-US"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C68AFDF7-F7CA-4DE8-A15D-ACB09C664937}"/>
              </a:ext>
            </a:extLst>
          </p:cNvPr>
          <p:cNvSpPr txBox="1"/>
          <p:nvPr/>
        </p:nvSpPr>
        <p:spPr>
          <a:xfrm>
            <a:off x="834502" y="4067802"/>
            <a:ext cx="9930415" cy="1200329"/>
          </a:xfrm>
          <a:prstGeom prst="rect">
            <a:avLst/>
          </a:prstGeom>
          <a:noFill/>
        </p:spPr>
        <p:txBody>
          <a:bodyPr wrap="square" rtlCol="0">
            <a:spAutoFit/>
          </a:bodyPr>
          <a:lstStyle/>
          <a:p>
            <a:r>
              <a:rPr lang="en-US" altLang="zh-CN" b="1" dirty="0" err="1">
                <a:latin typeface="微软雅黑" panose="020B0503020204020204" pitchFamily="34" charset="-122"/>
                <a:ea typeface="微软雅黑" panose="020B0503020204020204" pitchFamily="34" charset="-122"/>
              </a:rPr>
              <a:t>InfoSleuth</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一个</a:t>
            </a:r>
            <a:r>
              <a:rPr lang="zh-CN" altLang="en-US" dirty="0">
                <a:solidFill>
                  <a:srgbClr val="FF0000"/>
                </a:solidFill>
                <a:latin typeface="微软雅黑" panose="020B0503020204020204" pitchFamily="34" charset="-122"/>
                <a:ea typeface="微软雅黑" panose="020B0503020204020204" pitchFamily="34" charset="-122"/>
              </a:rPr>
              <a:t>基于主体的系统</a:t>
            </a:r>
            <a:r>
              <a:rPr lang="zh-CN" altLang="en-US" dirty="0">
                <a:latin typeface="微软雅黑" panose="020B0503020204020204" pitchFamily="34" charset="-122"/>
                <a:ea typeface="微软雅黑" panose="020B0503020204020204" pitchFamily="34" charset="-122"/>
              </a:rPr>
              <a:t>，能够支持通过</a:t>
            </a:r>
            <a:r>
              <a:rPr lang="zh-CN" altLang="en-US" dirty="0">
                <a:solidFill>
                  <a:srgbClr val="FF0000"/>
                </a:solidFill>
                <a:latin typeface="微软雅黑" panose="020B0503020204020204" pitchFamily="34" charset="-122"/>
                <a:ea typeface="微软雅黑" panose="020B0503020204020204" pitchFamily="34" charset="-122"/>
              </a:rPr>
              <a:t>小本体组成复杂本体</a:t>
            </a:r>
            <a:r>
              <a:rPr lang="zh-CN" altLang="en-US" dirty="0">
                <a:latin typeface="微软雅黑" panose="020B0503020204020204" pitchFamily="34" charset="-122"/>
                <a:ea typeface="微软雅黑" panose="020B0503020204020204" pitchFamily="34" charset="-122"/>
              </a:rPr>
              <a:t>，因而一个小本体可以在多个应用领域使用。本体间的映射是概念间的关系。本体的映射由一个特殊的被称为</a:t>
            </a:r>
            <a:r>
              <a:rPr lang="zh-CN" altLang="en-US" dirty="0">
                <a:solidFill>
                  <a:srgbClr val="FF0000"/>
                </a:solidFill>
                <a:latin typeface="微软雅黑" panose="020B0503020204020204" pitchFamily="34" charset="-122"/>
                <a:ea typeface="微软雅黑" panose="020B0503020204020204" pitchFamily="34" charset="-122"/>
              </a:rPr>
              <a:t>“资源主体”</a:t>
            </a:r>
            <a:r>
              <a:rPr lang="zh-CN" altLang="en-US" dirty="0">
                <a:latin typeface="微软雅黑" panose="020B0503020204020204" pitchFamily="34" charset="-122"/>
                <a:ea typeface="微软雅黑" panose="020B0503020204020204" pitchFamily="34" charset="-122"/>
              </a:rPr>
              <a:t>的类完成。一个资源主体</a:t>
            </a:r>
            <a:r>
              <a:rPr lang="zh-CN" altLang="en-US" dirty="0">
                <a:solidFill>
                  <a:srgbClr val="FF0000"/>
                </a:solidFill>
                <a:latin typeface="微软雅黑" panose="020B0503020204020204" pitchFamily="34" charset="-122"/>
                <a:ea typeface="微软雅黑" panose="020B0503020204020204" pitchFamily="34" charset="-122"/>
              </a:rPr>
              <a:t>封装了本体映射的规则集</a:t>
            </a:r>
            <a:r>
              <a:rPr lang="zh-CN" altLang="en-US" dirty="0">
                <a:latin typeface="微软雅黑" panose="020B0503020204020204" pitchFamily="34" charset="-122"/>
                <a:ea typeface="微软雅黑" panose="020B0503020204020204" pitchFamily="34" charset="-122"/>
              </a:rPr>
              <a:t>，这些规则能被其他主体使用，辅助完成主体之间的信息检索。</a:t>
            </a:r>
          </a:p>
        </p:txBody>
      </p:sp>
      <p:cxnSp>
        <p:nvCxnSpPr>
          <p:cNvPr id="11" name="直接连接符 10">
            <a:extLst>
              <a:ext uri="{FF2B5EF4-FFF2-40B4-BE49-F238E27FC236}">
                <a16:creationId xmlns:a16="http://schemas.microsoft.com/office/drawing/2014/main" id="{2B6707E8-9380-4510-BA98-1E2C30FEA925}"/>
              </a:ext>
            </a:extLst>
          </p:cNvPr>
          <p:cNvCxnSpPr>
            <a:cxnSpLocks/>
          </p:cNvCxnSpPr>
          <p:nvPr/>
        </p:nvCxnSpPr>
        <p:spPr bwMode="auto">
          <a:xfrm>
            <a:off x="941033" y="3693111"/>
            <a:ext cx="9803168" cy="0"/>
          </a:xfrm>
          <a:prstGeom prst="line">
            <a:avLst/>
          </a:prstGeom>
          <a:solidFill>
            <a:schemeClr val="accent1"/>
          </a:solidFill>
          <a:ln w="38100" cap="flat" cmpd="sng" algn="ctr">
            <a:solidFill>
              <a:schemeClr val="tx1"/>
            </a:solidFill>
            <a:prstDash val="sysDash"/>
            <a:round/>
            <a:headEnd type="none" w="med" len="med"/>
            <a:tailEnd type="none" w="med" len="med"/>
          </a:ln>
        </p:spPr>
      </p:cxnSp>
    </p:spTree>
    <p:extLst>
      <p:ext uri="{BB962C8B-B14F-4D97-AF65-F5344CB8AC3E}">
        <p14:creationId xmlns:p14="http://schemas.microsoft.com/office/powerpoint/2010/main" val="3496750117"/>
      </p:ext>
    </p:extLst>
  </p:cSld>
  <p:clrMapOvr>
    <a:masterClrMapping/>
  </p:clrMapOvr>
  <p:transition spd="med" advTm="20">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84</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851368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本体映射的综合方法总结</a:t>
            </a:r>
            <a:endParaRPr lang="en-US" altLang="zh-CN" sz="24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DAC36DC-13C3-4136-91FA-4E19395BAB2D}"/>
              </a:ext>
            </a:extLst>
          </p:cNvPr>
          <p:cNvSpPr/>
          <p:nvPr/>
        </p:nvSpPr>
        <p:spPr>
          <a:xfrm>
            <a:off x="1207363" y="2100867"/>
            <a:ext cx="9410329" cy="2031325"/>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考虑将多种映射方法</a:t>
            </a:r>
            <a:r>
              <a:rPr lang="zh-CN" altLang="en-US" dirty="0">
                <a:solidFill>
                  <a:srgbClr val="FF0000"/>
                </a:solidFill>
                <a:latin typeface="微软雅黑" panose="020B0503020204020204" pitchFamily="34" charset="-122"/>
                <a:ea typeface="微软雅黑" panose="020B0503020204020204" pitchFamily="34" charset="-122"/>
              </a:rPr>
              <a:t>综合使用</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吸收</a:t>
            </a:r>
            <a:r>
              <a:rPr lang="zh-CN" altLang="en-US" dirty="0">
                <a:latin typeface="微软雅黑" panose="020B0503020204020204" pitchFamily="34" charset="-122"/>
                <a:ea typeface="微软雅黑" panose="020B0503020204020204" pitchFamily="34" charset="-122"/>
              </a:rPr>
              <a:t>每种方法的</a:t>
            </a:r>
            <a:r>
              <a:rPr lang="zh-CN" altLang="en-US" dirty="0">
                <a:solidFill>
                  <a:srgbClr val="FF0000"/>
                </a:solidFill>
                <a:latin typeface="微软雅黑" panose="020B0503020204020204" pitchFamily="34" charset="-122"/>
                <a:ea typeface="微软雅黑" panose="020B0503020204020204" pitchFamily="34" charset="-122"/>
              </a:rPr>
              <a:t>优点</a:t>
            </a:r>
            <a:r>
              <a:rPr lang="zh-CN" altLang="en-US" dirty="0">
                <a:latin typeface="微软雅黑" panose="020B0503020204020204" pitchFamily="34" charset="-122"/>
                <a:ea typeface="微软雅黑" panose="020B0503020204020204" pitchFamily="34" charset="-122"/>
              </a:rPr>
              <a:t>，能得到更好的本体映射结果。</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综合使用多种方法要注意这些方法之间</a:t>
            </a:r>
            <a:r>
              <a:rPr lang="zh-CN" altLang="en-US" dirty="0">
                <a:solidFill>
                  <a:srgbClr val="FF0000"/>
                </a:solidFill>
                <a:latin typeface="微软雅黑" panose="020B0503020204020204" pitchFamily="34" charset="-122"/>
                <a:ea typeface="微软雅黑" panose="020B0503020204020204" pitchFamily="34" charset="-122"/>
              </a:rPr>
              <a:t>是否能改善映射质量</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还要在映射的</a:t>
            </a:r>
            <a:r>
              <a:rPr lang="zh-CN" altLang="en-US" dirty="0">
                <a:solidFill>
                  <a:srgbClr val="FF0000"/>
                </a:solidFill>
                <a:latin typeface="微软雅黑" panose="020B0503020204020204" pitchFamily="34" charset="-122"/>
                <a:ea typeface="微软雅黑" panose="020B0503020204020204" pitchFamily="34" charset="-122"/>
              </a:rPr>
              <a:t>效率</a:t>
            </a:r>
            <a:r>
              <a:rPr lang="zh-CN" altLang="en-US" dirty="0">
                <a:latin typeface="微软雅黑" panose="020B0503020204020204" pitchFamily="34" charset="-122"/>
                <a:ea typeface="微软雅黑" panose="020B0503020204020204" pitchFamily="34" charset="-122"/>
              </a:rPr>
              <a:t>上进行权衡，因为可能引入一些方法会大大降低原有算法的效率。</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此外，将各种</a:t>
            </a:r>
            <a:r>
              <a:rPr lang="zh-CN" altLang="en-US" dirty="0">
                <a:solidFill>
                  <a:srgbClr val="FF0000"/>
                </a:solidFill>
                <a:latin typeface="微软雅黑" panose="020B0503020204020204" pitchFamily="34" charset="-122"/>
                <a:ea typeface="微软雅黑" panose="020B0503020204020204" pitchFamily="34" charset="-122"/>
              </a:rPr>
              <a:t>映射方法的结果</a:t>
            </a:r>
            <a:r>
              <a:rPr lang="zh-CN" altLang="en-US" dirty="0">
                <a:latin typeface="微软雅黑" panose="020B0503020204020204" pitchFamily="34" charset="-122"/>
                <a:ea typeface="微软雅黑" panose="020B0503020204020204" pitchFamily="34" charset="-122"/>
              </a:rPr>
              <a:t>进行</a:t>
            </a:r>
            <a:r>
              <a:rPr lang="zh-CN" altLang="en-US" dirty="0">
                <a:solidFill>
                  <a:srgbClr val="FF0000"/>
                </a:solidFill>
                <a:latin typeface="微软雅黑" panose="020B0503020204020204" pitchFamily="34" charset="-122"/>
                <a:ea typeface="微软雅黑" panose="020B0503020204020204" pitchFamily="34" charset="-122"/>
              </a:rPr>
              <a:t>综合</a:t>
            </a:r>
            <a:r>
              <a:rPr lang="zh-CN" altLang="en-US" dirty="0">
                <a:latin typeface="微软雅黑" panose="020B0503020204020204" pitchFamily="34" charset="-122"/>
                <a:ea typeface="微软雅黑" panose="020B0503020204020204" pitchFamily="34" charset="-122"/>
              </a:rPr>
              <a:t>也很重要。</a:t>
            </a:r>
          </a:p>
        </p:txBody>
      </p:sp>
    </p:spTree>
    <p:extLst>
      <p:ext uri="{BB962C8B-B14F-4D97-AF65-F5344CB8AC3E}">
        <p14:creationId xmlns:p14="http://schemas.microsoft.com/office/powerpoint/2010/main" val="1502115229"/>
      </p:ext>
    </p:extLst>
  </p:cSld>
  <p:clrMapOvr>
    <a:masterClrMapping/>
  </p:clrMapOvr>
  <p:transition spd="med" advTm="639">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4" cstate="print"/>
          <a:stretch>
            <a:fillRect/>
          </a:stretch>
        </p:blipFill>
        <p:spPr>
          <a:xfrm>
            <a:off x="9015095" y="4259580"/>
            <a:ext cx="1795780" cy="2251075"/>
          </a:xfrm>
          <a:prstGeom prst="rect">
            <a:avLst/>
          </a:prstGeom>
        </p:spPr>
      </p:pic>
      <p:sp>
        <p:nvSpPr>
          <p:cNvPr id="2" name="文本框 1">
            <a:extLst>
              <a:ext uri="{FF2B5EF4-FFF2-40B4-BE49-F238E27FC236}">
                <a16:creationId xmlns:a16="http://schemas.microsoft.com/office/drawing/2014/main" id="{D84AB5B9-7D5E-49EA-9333-306FB4DF6F32}"/>
              </a:ext>
            </a:extLst>
          </p:cNvPr>
          <p:cNvSpPr txBox="1"/>
          <p:nvPr/>
        </p:nvSpPr>
        <p:spPr>
          <a:xfrm>
            <a:off x="2837895" y="1922115"/>
            <a:ext cx="6516210" cy="769441"/>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本体映射的管理</a:t>
            </a:r>
          </a:p>
        </p:txBody>
      </p:sp>
    </p:spTree>
    <p:custDataLst>
      <p:tags r:id="rId1"/>
    </p:custDataLst>
    <p:extLst>
      <p:ext uri="{BB962C8B-B14F-4D97-AF65-F5344CB8AC3E}">
        <p14:creationId xmlns:p14="http://schemas.microsoft.com/office/powerpoint/2010/main" val="2605892471"/>
      </p:ext>
    </p:extLst>
  </p:cSld>
  <p:clrMapOvr>
    <a:masterClrMapping/>
  </p:clrMapOvr>
  <p:transition spd="med" advTm="3740">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86</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851368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本体映射管理</a:t>
            </a:r>
            <a:endParaRPr lang="en-US" altLang="zh-CN" sz="24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DAC36DC-13C3-4136-91FA-4E19395BAB2D}"/>
              </a:ext>
            </a:extLst>
          </p:cNvPr>
          <p:cNvSpPr/>
          <p:nvPr/>
        </p:nvSpPr>
        <p:spPr>
          <a:xfrm>
            <a:off x="1029809" y="1488308"/>
            <a:ext cx="9410329"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映射捕获了异构本体间的关系，但仅仅有映射还不足以解决多个异构本体间的</a:t>
            </a:r>
            <a:r>
              <a:rPr lang="zh-CN" altLang="en-US" dirty="0">
                <a:solidFill>
                  <a:srgbClr val="FF0000"/>
                </a:solidFill>
                <a:latin typeface="微软雅黑" panose="020B0503020204020204" pitchFamily="34" charset="-122"/>
                <a:ea typeface="微软雅黑" panose="020B0503020204020204" pitchFamily="34" charset="-122"/>
              </a:rPr>
              <a:t>知识共享</a:t>
            </a:r>
            <a:r>
              <a:rPr lang="zh-CN" altLang="en-US" dirty="0">
                <a:latin typeface="微软雅黑" panose="020B0503020204020204" pitchFamily="34" charset="-122"/>
                <a:ea typeface="微软雅黑" panose="020B0503020204020204" pitchFamily="34" charset="-122"/>
              </a:rPr>
              <a:t>。还需要对多本体进行有效的</a:t>
            </a:r>
            <a:r>
              <a:rPr lang="zh-CN" altLang="en-US" dirty="0">
                <a:solidFill>
                  <a:srgbClr val="FF0000"/>
                </a:solidFill>
                <a:latin typeface="微软雅黑" panose="020B0503020204020204" pitchFamily="34" charset="-122"/>
                <a:ea typeface="微软雅黑" panose="020B0503020204020204" pitchFamily="34" charset="-122"/>
              </a:rPr>
              <a:t>管理</a:t>
            </a:r>
            <a:r>
              <a:rPr lang="zh-CN" altLang="en-US" dirty="0">
                <a:latin typeface="微软雅黑" panose="020B0503020204020204" pitchFamily="34" charset="-122"/>
                <a:ea typeface="微软雅黑" panose="020B0503020204020204" pitchFamily="34" charset="-122"/>
              </a:rPr>
              <a:t>。管理多个本体的好处在于：</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）方便处理多个本体的</a:t>
            </a:r>
            <a:r>
              <a:rPr lang="zh-CN" altLang="en-US" dirty="0">
                <a:solidFill>
                  <a:srgbClr val="FF0000"/>
                </a:solidFill>
                <a:latin typeface="微软雅黑" panose="020B0503020204020204" pitchFamily="34" charset="-122"/>
                <a:ea typeface="微软雅黑" panose="020B0503020204020204" pitchFamily="34" charset="-122"/>
              </a:rPr>
              <a:t>维护和演化</a:t>
            </a:r>
            <a:r>
              <a:rPr lang="zh-CN" altLang="en-US" dirty="0">
                <a:latin typeface="微软雅黑" panose="020B0503020204020204" pitchFamily="34" charset="-122"/>
                <a:ea typeface="微软雅黑" panose="020B0503020204020204" pitchFamily="34" charset="-122"/>
              </a:rPr>
              <a:t>问题；</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）合理组织本体间的映射，方便</a:t>
            </a:r>
            <a:r>
              <a:rPr lang="zh-CN" altLang="en-US" dirty="0">
                <a:solidFill>
                  <a:srgbClr val="FF0000"/>
                </a:solidFill>
                <a:latin typeface="微软雅黑" panose="020B0503020204020204" pitchFamily="34" charset="-122"/>
                <a:ea typeface="微软雅黑" panose="020B0503020204020204" pitchFamily="34" charset="-122"/>
              </a:rPr>
              <a:t>查询、数据转移和推理</a:t>
            </a:r>
            <a:r>
              <a:rPr lang="zh-CN" altLang="en-US" dirty="0">
                <a:latin typeface="微软雅黑" panose="020B0503020204020204" pitchFamily="34" charset="-122"/>
                <a:ea typeface="微软雅黑" panose="020B0503020204020204" pitchFamily="34" charset="-122"/>
              </a:rPr>
              <a:t>等应用；</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）将多个</a:t>
            </a:r>
            <a:r>
              <a:rPr lang="zh-CN" altLang="en-US" dirty="0">
                <a:solidFill>
                  <a:srgbClr val="FF0000"/>
                </a:solidFill>
                <a:latin typeface="微软雅黑" panose="020B0503020204020204" pitchFamily="34" charset="-122"/>
                <a:ea typeface="微软雅黑" panose="020B0503020204020204" pitchFamily="34" charset="-122"/>
              </a:rPr>
              <a:t>本体作为一个整体</a:t>
            </a:r>
            <a:r>
              <a:rPr lang="zh-CN" altLang="en-US" dirty="0">
                <a:latin typeface="微软雅黑" panose="020B0503020204020204" pitchFamily="34" charset="-122"/>
                <a:ea typeface="微软雅黑" panose="020B0503020204020204" pitchFamily="34" charset="-122"/>
              </a:rPr>
              <a:t>来使用，能为实际应用提供更强大的功能。</a:t>
            </a:r>
          </a:p>
        </p:txBody>
      </p:sp>
      <p:sp>
        <p:nvSpPr>
          <p:cNvPr id="5" name="矩形 4">
            <a:extLst>
              <a:ext uri="{FF2B5EF4-FFF2-40B4-BE49-F238E27FC236}">
                <a16:creationId xmlns:a16="http://schemas.microsoft.com/office/drawing/2014/main" id="{9EE872F7-3FC2-4BAD-A347-BC38DEADD8A3}"/>
              </a:ext>
            </a:extLst>
          </p:cNvPr>
          <p:cNvSpPr/>
          <p:nvPr/>
        </p:nvSpPr>
        <p:spPr>
          <a:xfrm>
            <a:off x="1029809" y="3153701"/>
            <a:ext cx="9339308"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本体管理的挑战主要分为两方面：</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一、方面是</a:t>
            </a:r>
            <a:r>
              <a:rPr lang="zh-CN" altLang="en-US" dirty="0">
                <a:solidFill>
                  <a:srgbClr val="FF0000"/>
                </a:solidFill>
                <a:latin typeface="微软雅黑" panose="020B0503020204020204" pitchFamily="34" charset="-122"/>
                <a:ea typeface="微软雅黑" panose="020B0503020204020204" pitchFamily="34" charset="-122"/>
              </a:rPr>
              <a:t>设计本体库系统</a:t>
            </a:r>
            <a:r>
              <a:rPr lang="zh-CN" altLang="en-US" dirty="0">
                <a:latin typeface="微软雅黑" panose="020B0503020204020204" pitchFamily="34" charset="-122"/>
                <a:ea typeface="微软雅黑" panose="020B0503020204020204" pitchFamily="34" charset="-122"/>
              </a:rPr>
              <a:t>以增强本体管理，包括存储、搜索、编辑、一致性检查、检测、映射，以及不同形式间的转换等。</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二、包括</a:t>
            </a:r>
            <a:r>
              <a:rPr lang="zh-CN" altLang="en-US" dirty="0">
                <a:solidFill>
                  <a:srgbClr val="FF0000"/>
                </a:solidFill>
                <a:latin typeface="微软雅黑" panose="020B0503020204020204" pitchFamily="34" charset="-122"/>
                <a:ea typeface="微软雅黑" panose="020B0503020204020204" pitchFamily="34" charset="-122"/>
              </a:rPr>
              <a:t>本体版本或演化</a:t>
            </a:r>
            <a:r>
              <a:rPr lang="zh-CN" altLang="en-US" dirty="0">
                <a:latin typeface="微软雅黑" panose="020B0503020204020204" pitchFamily="34" charset="-122"/>
                <a:ea typeface="微软雅黑" panose="020B0503020204020204" pitchFamily="34" charset="-122"/>
              </a:rPr>
              <a:t>，研究如何提供相应的方法学和技术，在不同的本体版本中识别、表示或定义变化操作。</a:t>
            </a:r>
          </a:p>
        </p:txBody>
      </p:sp>
      <p:sp>
        <p:nvSpPr>
          <p:cNvPr id="7" name="矩形 6">
            <a:extLst>
              <a:ext uri="{FF2B5EF4-FFF2-40B4-BE49-F238E27FC236}">
                <a16:creationId xmlns:a16="http://schemas.microsoft.com/office/drawing/2014/main" id="{41BB3762-36E1-45A5-B197-0910D4741935}"/>
              </a:ext>
            </a:extLst>
          </p:cNvPr>
          <p:cNvSpPr/>
          <p:nvPr/>
        </p:nvSpPr>
        <p:spPr>
          <a:xfrm>
            <a:off x="1029809" y="4753096"/>
            <a:ext cx="9650026"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传统的本体管理通常是二层结构：</a:t>
            </a:r>
            <a:r>
              <a:rPr lang="zh-CN" altLang="en-US" dirty="0">
                <a:solidFill>
                  <a:srgbClr val="FF0000"/>
                </a:solidFill>
                <a:latin typeface="微软雅黑" panose="020B0503020204020204" pitchFamily="34" charset="-122"/>
                <a:ea typeface="微软雅黑" panose="020B0503020204020204" pitchFamily="34" charset="-122"/>
              </a:rPr>
              <a:t>本体存储层和应用层</a:t>
            </a:r>
            <a:r>
              <a:rPr lang="zh-CN" altLang="en-US" dirty="0">
                <a:latin typeface="微软雅黑" panose="020B0503020204020204" pitchFamily="34" charset="-122"/>
                <a:ea typeface="微软雅黑" panose="020B0503020204020204" pitchFamily="34" charset="-122"/>
              </a:rPr>
              <a:t>。二层架构的多本体管理过于粗糙，提供的多本体功能嵌入具体的应用中，针对不同的应用都需要重新考虑本体间的映射，这导致大量工作的重复。</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26426"/>
      </p:ext>
    </p:extLst>
  </p:cSld>
  <p:clrMapOvr>
    <a:masterClrMapping/>
  </p:clrMapOvr>
  <p:transition spd="med" advTm="60935">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87</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851368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本体映射管理：管理多本体的映射</a:t>
            </a:r>
            <a:endParaRPr lang="en-US" altLang="zh-CN" sz="24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CE47A329-5C6A-41FE-9537-CFF1B46D935C}"/>
              </a:ext>
            </a:extLst>
          </p:cNvPr>
          <p:cNvSpPr/>
          <p:nvPr/>
        </p:nvSpPr>
        <p:spPr>
          <a:xfrm>
            <a:off x="834502" y="1238669"/>
            <a:ext cx="9650026" cy="2031325"/>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Xu </a:t>
            </a:r>
            <a:r>
              <a:rPr lang="en-US" altLang="zh-CN" dirty="0" err="1">
                <a:latin typeface="微软雅黑" panose="020B0503020204020204" pitchFamily="34" charset="-122"/>
                <a:ea typeface="微软雅黑" panose="020B0503020204020204" pitchFamily="34" charset="-122"/>
              </a:rPr>
              <a:t>Baowen</a:t>
            </a:r>
            <a:r>
              <a:rPr lang="zh-CN" altLang="en-US" dirty="0">
                <a:latin typeface="微软雅黑" panose="020B0503020204020204" pitchFamily="34" charset="-122"/>
                <a:ea typeface="微软雅黑" panose="020B0503020204020204" pitchFamily="34" charset="-122"/>
              </a:rPr>
              <a:t>等人从管理多本体的映射来处理这些问题，设计了一个</a:t>
            </a:r>
            <a:r>
              <a:rPr lang="zh-CN" altLang="en-US" dirty="0">
                <a:solidFill>
                  <a:srgbClr val="FF0000"/>
                </a:solidFill>
                <a:latin typeface="微软雅黑" panose="020B0503020204020204" pitchFamily="34" charset="-122"/>
                <a:ea typeface="微软雅黑" panose="020B0503020204020204" pitchFamily="34" charset="-122"/>
              </a:rPr>
              <a:t>五层体系结构</a:t>
            </a:r>
            <a:r>
              <a:rPr lang="zh-CN" altLang="en-US" dirty="0">
                <a:latin typeface="微软雅黑" panose="020B0503020204020204" pitchFamily="34" charset="-122"/>
                <a:ea typeface="微软雅黑" panose="020B0503020204020204" pitchFamily="34" charset="-122"/>
              </a:rPr>
              <a:t>的多本体管理框架。框架包括</a:t>
            </a:r>
            <a:r>
              <a:rPr lang="zh-CN" altLang="en-US" dirty="0">
                <a:solidFill>
                  <a:srgbClr val="FF0000"/>
                </a:solidFill>
                <a:latin typeface="微软雅黑" panose="020B0503020204020204" pitchFamily="34" charset="-122"/>
                <a:ea typeface="微软雅黑" panose="020B0503020204020204" pitchFamily="34" charset="-122"/>
              </a:rPr>
              <a:t>本体库层、本体表示层、描述本体间映射的桥本体层、多本体功能层和应用层</a:t>
            </a:r>
            <a:r>
              <a:rPr lang="zh-CN" altLang="en-US" dirty="0">
                <a:latin typeface="微软雅黑" panose="020B0503020204020204" pitchFamily="34" charset="-122"/>
                <a:ea typeface="微软雅黑" panose="020B0503020204020204" pitchFamily="34" charset="-122"/>
              </a:rPr>
              <a:t>。首先利用</a:t>
            </a:r>
            <a:r>
              <a:rPr lang="zh-CN" altLang="en-US" dirty="0">
                <a:solidFill>
                  <a:srgbClr val="FF0000"/>
                </a:solidFill>
                <a:latin typeface="微软雅黑" panose="020B0503020204020204" pitchFamily="34" charset="-122"/>
                <a:ea typeface="微软雅黑" panose="020B0503020204020204" pitchFamily="34" charset="-122"/>
              </a:rPr>
              <a:t>桥本体</a:t>
            </a:r>
            <a:r>
              <a:rPr lang="zh-CN" altLang="en-US" dirty="0">
                <a:latin typeface="微软雅黑" panose="020B0503020204020204" pitchFamily="34" charset="-122"/>
                <a:ea typeface="微软雅黑" panose="020B0503020204020204" pitchFamily="34" charset="-122"/>
              </a:rPr>
              <a:t>将本体间的映射抽取出来，映射抽取出来后并不影响每个本体的独立性，通过</a:t>
            </a:r>
            <a:r>
              <a:rPr lang="zh-CN" altLang="en-US" dirty="0">
                <a:solidFill>
                  <a:srgbClr val="FF0000"/>
                </a:solidFill>
                <a:latin typeface="微软雅黑" panose="020B0503020204020204" pitchFamily="34" charset="-122"/>
                <a:ea typeface="微软雅黑" panose="020B0503020204020204" pitchFamily="34" charset="-122"/>
              </a:rPr>
              <a:t>管理和组织本体间的映射</a:t>
            </a:r>
            <a:r>
              <a:rPr lang="zh-CN" altLang="en-US" dirty="0">
                <a:latin typeface="微软雅黑" panose="020B0503020204020204" pitchFamily="34" charset="-122"/>
                <a:ea typeface="微软雅黑" panose="020B0503020204020204" pitchFamily="34" charset="-122"/>
              </a:rPr>
              <a:t>来协调本体。这样的管理方式具有灵活的特点，适应动态 </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环境。然后将多本体可提供的功能与应用</a:t>
            </a:r>
            <a:r>
              <a:rPr lang="zh-CN" altLang="en-US" dirty="0">
                <a:solidFill>
                  <a:srgbClr val="FF0000"/>
                </a:solidFill>
                <a:latin typeface="微软雅黑" panose="020B0503020204020204" pitchFamily="34" charset="-122"/>
                <a:ea typeface="微软雅黑" panose="020B0503020204020204" pitchFamily="34" charset="-122"/>
              </a:rPr>
              <a:t>分离</a:t>
            </a:r>
            <a:r>
              <a:rPr lang="zh-CN" altLang="en-US" dirty="0">
                <a:latin typeface="微软雅黑" panose="020B0503020204020204" pitchFamily="34" charset="-122"/>
                <a:ea typeface="微软雅黑" panose="020B0503020204020204" pitchFamily="34" charset="-122"/>
              </a:rPr>
              <a:t>，提供面向应用的</a:t>
            </a:r>
            <a:r>
              <a:rPr lang="zh-CN" altLang="en-US" dirty="0">
                <a:solidFill>
                  <a:srgbClr val="FF0000"/>
                </a:solidFill>
                <a:latin typeface="微软雅黑" panose="020B0503020204020204" pitchFamily="34" charset="-122"/>
                <a:ea typeface="微软雅黑" panose="020B0503020204020204" pitchFamily="34" charset="-122"/>
              </a:rPr>
              <a:t>通用功能</a:t>
            </a:r>
            <a:r>
              <a:rPr lang="zh-CN" altLang="en-US" dirty="0">
                <a:latin typeface="微软雅黑" panose="020B0503020204020204" pitchFamily="34" charset="-122"/>
                <a:ea typeface="微软雅黑" panose="020B0503020204020204" pitchFamily="34" charset="-122"/>
              </a:rPr>
              <a:t>，避免使用多本体时的大量重复工作。</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其各层的具体功能如下：</a:t>
            </a:r>
            <a:endParaRPr lang="en-US" altLang="zh-CN"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74A0E76-D10F-4621-A873-4A065338611F}"/>
              </a:ext>
            </a:extLst>
          </p:cNvPr>
          <p:cNvSpPr/>
          <p:nvPr/>
        </p:nvSpPr>
        <p:spPr>
          <a:xfrm>
            <a:off x="834502" y="3401122"/>
            <a:ext cx="9650026" cy="2585323"/>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本体库层</a:t>
            </a:r>
            <a:r>
              <a:rPr lang="zh-CN" altLang="en-US" dirty="0">
                <a:latin typeface="微软雅黑" panose="020B0503020204020204" pitchFamily="34" charset="-122"/>
                <a:ea typeface="微软雅黑" panose="020B0503020204020204" pitchFamily="34" charset="-122"/>
              </a:rPr>
              <a:t>。本体库层存放不同渠道获得的本体。本体由于创建者与创建时间不同，模型和本体语言上具有差异，例如</a:t>
            </a:r>
            <a:r>
              <a:rPr lang="en-US" altLang="zh-CN" dirty="0">
                <a:latin typeface="微软雅黑" panose="020B0503020204020204" pitchFamily="34" charset="-122"/>
                <a:ea typeface="微软雅黑" panose="020B0503020204020204" pitchFamily="34" charset="-122"/>
              </a:rPr>
              <a:t>DAML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RDF(S)</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OWL</a:t>
            </a:r>
            <a:r>
              <a:rPr lang="zh-CN" altLang="en-US" dirty="0">
                <a:latin typeface="微软雅黑" panose="020B0503020204020204" pitchFamily="34" charset="-122"/>
                <a:ea typeface="微软雅黑" panose="020B0503020204020204" pitchFamily="34" charset="-122"/>
              </a:rPr>
              <a:t>等格式。</a:t>
            </a:r>
          </a:p>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本体表示层</a:t>
            </a:r>
            <a:r>
              <a:rPr lang="zh-CN" altLang="en-US" dirty="0">
                <a:latin typeface="微软雅黑" panose="020B0503020204020204" pitchFamily="34" charset="-122"/>
                <a:ea typeface="微软雅黑" panose="020B0503020204020204" pitchFamily="34" charset="-122"/>
              </a:rPr>
              <a:t>。不同本体语言的语法、逻辑模型和表达能力都必然存在差异，因此需要将这些</a:t>
            </a:r>
            <a:r>
              <a:rPr lang="zh-CN" altLang="en-US" dirty="0">
                <a:solidFill>
                  <a:srgbClr val="FF0000"/>
                </a:solidFill>
                <a:latin typeface="微软雅黑" panose="020B0503020204020204" pitchFamily="34" charset="-122"/>
                <a:ea typeface="微软雅黑" panose="020B0503020204020204" pitchFamily="34" charset="-122"/>
              </a:rPr>
              <a:t>本体转换到统一的表示形式</a:t>
            </a:r>
            <a:r>
              <a:rPr lang="zh-CN" altLang="en-US" dirty="0">
                <a:latin typeface="微软雅黑" panose="020B0503020204020204" pitchFamily="34" charset="-122"/>
                <a:ea typeface="微软雅黑" panose="020B0503020204020204" pitchFamily="34" charset="-122"/>
              </a:rPr>
              <a:t>上来。这种转换会造成一些信息的</a:t>
            </a:r>
            <a:r>
              <a:rPr lang="zh-CN" altLang="en-US" dirty="0">
                <a:solidFill>
                  <a:srgbClr val="FF0000"/>
                </a:solidFill>
                <a:latin typeface="微软雅黑" panose="020B0503020204020204" pitchFamily="34" charset="-122"/>
                <a:ea typeface="微软雅黑" panose="020B0503020204020204" pitchFamily="34" charset="-122"/>
              </a:rPr>
              <a:t>损失</a:t>
            </a:r>
            <a:r>
              <a:rPr lang="zh-CN" altLang="en-US" dirty="0">
                <a:latin typeface="微软雅黑" panose="020B0503020204020204" pitchFamily="34" charset="-122"/>
                <a:ea typeface="微软雅黑" panose="020B0503020204020204" pitchFamily="34" charset="-122"/>
              </a:rPr>
              <a:t>。通常少许的非关键本体信息在转换中丢失是可容忍的。</a:t>
            </a:r>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桥本体层</a:t>
            </a:r>
            <a:r>
              <a:rPr lang="zh-CN" altLang="en-US" dirty="0">
                <a:latin typeface="微软雅黑" panose="020B0503020204020204" pitchFamily="34" charset="-122"/>
                <a:ea typeface="微软雅黑" panose="020B0503020204020204" pitchFamily="34" charset="-122"/>
              </a:rPr>
              <a:t>。多本体间常常</a:t>
            </a:r>
            <a:r>
              <a:rPr lang="zh-CN" altLang="en-US" dirty="0">
                <a:solidFill>
                  <a:srgbClr val="FF0000"/>
                </a:solidFill>
                <a:latin typeface="微软雅黑" panose="020B0503020204020204" pitchFamily="34" charset="-122"/>
                <a:ea typeface="微软雅黑" panose="020B0503020204020204" pitchFamily="34" charset="-122"/>
              </a:rPr>
              <a:t>重叠</a:t>
            </a:r>
            <a:r>
              <a:rPr lang="zh-CN" altLang="en-US" dirty="0">
                <a:latin typeface="微软雅黑" panose="020B0503020204020204" pitchFamily="34" charset="-122"/>
                <a:ea typeface="微软雅黑" panose="020B0503020204020204" pitchFamily="34" charset="-122"/>
              </a:rPr>
              <a:t>，其间往往有</a:t>
            </a:r>
            <a:r>
              <a:rPr lang="zh-CN" altLang="en-US" dirty="0">
                <a:solidFill>
                  <a:srgbClr val="FF0000"/>
                </a:solidFill>
                <a:latin typeface="微软雅黑" panose="020B0503020204020204" pitchFamily="34" charset="-122"/>
                <a:ea typeface="微软雅黑" panose="020B0503020204020204" pitchFamily="34" charset="-122"/>
              </a:rPr>
              <a:t>关联</a:t>
            </a:r>
            <a:r>
              <a:rPr lang="zh-CN" altLang="en-US" dirty="0">
                <a:latin typeface="微软雅黑" panose="020B0503020204020204" pitchFamily="34" charset="-122"/>
                <a:ea typeface="微软雅黑" panose="020B0503020204020204" pitchFamily="34" charset="-122"/>
              </a:rPr>
              <a:t>。为有效使用多本体而避免本体集成，采用生成的</a:t>
            </a:r>
            <a:r>
              <a:rPr lang="zh-CN" altLang="en-US" dirty="0">
                <a:solidFill>
                  <a:srgbClr val="FF0000"/>
                </a:solidFill>
                <a:latin typeface="微软雅黑" panose="020B0503020204020204" pitchFamily="34" charset="-122"/>
                <a:ea typeface="微软雅黑" panose="020B0503020204020204" pitchFamily="34" charset="-122"/>
              </a:rPr>
              <a:t>桥本体</a:t>
            </a:r>
            <a:r>
              <a:rPr lang="zh-CN" altLang="en-US" dirty="0">
                <a:latin typeface="微软雅黑" panose="020B0503020204020204" pitchFamily="34" charset="-122"/>
                <a:ea typeface="微软雅黑" panose="020B0503020204020204" pitchFamily="34" charset="-122"/>
              </a:rPr>
              <a:t>来描述多本体间的沟通。桥本体是一特殊的本体，可表示本体间</a:t>
            </a:r>
            <a:r>
              <a:rPr lang="zh-CN" altLang="en-US" dirty="0">
                <a:solidFill>
                  <a:srgbClr val="FF0000"/>
                </a:solidFill>
                <a:latin typeface="微软雅黑" panose="020B0503020204020204" pitchFamily="34" charset="-122"/>
                <a:ea typeface="微软雅黑" panose="020B0503020204020204" pitchFamily="34" charset="-122"/>
              </a:rPr>
              <a:t>概念和关系的</a:t>
            </a:r>
            <a:r>
              <a:rPr lang="en-US" altLang="zh-CN" dirty="0">
                <a:solidFill>
                  <a:srgbClr val="FF0000"/>
                </a:solidFill>
                <a:latin typeface="微软雅黑" panose="020B0503020204020204" pitchFamily="34" charset="-122"/>
                <a:ea typeface="微软雅黑" panose="020B0503020204020204" pitchFamily="34" charset="-122"/>
              </a:rPr>
              <a:t>12</a:t>
            </a:r>
            <a:r>
              <a:rPr lang="zh-CN" altLang="en-US" dirty="0">
                <a:solidFill>
                  <a:srgbClr val="FF0000"/>
                </a:solidFill>
                <a:latin typeface="微软雅黑" panose="020B0503020204020204" pitchFamily="34" charset="-122"/>
                <a:ea typeface="微软雅黑" panose="020B0503020204020204" pitchFamily="34" charset="-122"/>
              </a:rPr>
              <a:t>种不同映射</a:t>
            </a:r>
            <a:r>
              <a:rPr lang="zh-CN" altLang="en-US" dirty="0">
                <a:latin typeface="微软雅黑" panose="020B0503020204020204" pitchFamily="34" charset="-122"/>
                <a:ea typeface="微软雅黑" panose="020B0503020204020204" pitchFamily="34" charset="-122"/>
              </a:rPr>
              <a:t>。在这层中，生成本体间的映射。桥的生成是</a:t>
            </a:r>
            <a:r>
              <a:rPr lang="zh-CN" altLang="en-US" dirty="0">
                <a:solidFill>
                  <a:srgbClr val="FF0000"/>
                </a:solidFill>
                <a:latin typeface="微软雅黑" panose="020B0503020204020204" pitchFamily="34" charset="-122"/>
                <a:ea typeface="微软雅黑" panose="020B0503020204020204" pitchFamily="34" charset="-122"/>
              </a:rPr>
              <a:t>半自动化</a:t>
            </a:r>
            <a:r>
              <a:rPr lang="zh-CN" altLang="en-US" dirty="0">
                <a:latin typeface="微软雅黑" panose="020B0503020204020204" pitchFamily="34" charset="-122"/>
                <a:ea typeface="微软雅黑" panose="020B0503020204020204" pitchFamily="34" charset="-122"/>
              </a:rPr>
              <a:t>的，并在桥本体中组织管理。</a:t>
            </a:r>
          </a:p>
        </p:txBody>
      </p:sp>
    </p:spTree>
    <p:extLst>
      <p:ext uri="{BB962C8B-B14F-4D97-AF65-F5344CB8AC3E}">
        <p14:creationId xmlns:p14="http://schemas.microsoft.com/office/powerpoint/2010/main" val="3580624606"/>
      </p:ext>
    </p:extLst>
  </p:cSld>
  <p:clrMapOvr>
    <a:masterClrMapping/>
  </p:clrMapOvr>
  <p:transition spd="med" advTm="59965">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88</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851368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本体映射管理：管理多本体的映射</a:t>
            </a:r>
            <a:endParaRPr lang="en-US" altLang="zh-CN" sz="24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74A0E76-D10F-4621-A873-4A065338611F}"/>
              </a:ext>
            </a:extLst>
          </p:cNvPr>
          <p:cNvSpPr/>
          <p:nvPr/>
        </p:nvSpPr>
        <p:spPr>
          <a:xfrm>
            <a:off x="932156" y="4277765"/>
            <a:ext cx="9650026" cy="2031325"/>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多本体功能层</a:t>
            </a:r>
            <a:r>
              <a:rPr lang="zh-CN" altLang="en-US" dirty="0">
                <a:latin typeface="微软雅黑" panose="020B0503020204020204" pitchFamily="34" charset="-122"/>
                <a:ea typeface="微软雅黑" panose="020B0503020204020204" pitchFamily="34" charset="-122"/>
              </a:rPr>
              <a:t>。多本体的管理能提供满足应用需求的一些主要功能。第一，桥本体中的桥提供了大量的简单和复杂的本体映射。通过这些映射，很容易实现</a:t>
            </a:r>
            <a:r>
              <a:rPr lang="zh-CN" altLang="en-US" dirty="0">
                <a:solidFill>
                  <a:srgbClr val="FF0000"/>
                </a:solidFill>
                <a:latin typeface="微软雅黑" panose="020B0503020204020204" pitchFamily="34" charset="-122"/>
                <a:ea typeface="微软雅黑" panose="020B0503020204020204" pitchFamily="34" charset="-122"/>
              </a:rPr>
              <a:t>异构本体间的互操作</a:t>
            </a:r>
            <a:r>
              <a:rPr lang="zh-CN" altLang="en-US" dirty="0">
                <a:latin typeface="微软雅黑" panose="020B0503020204020204" pitchFamily="34" charset="-122"/>
                <a:ea typeface="微软雅黑" panose="020B0503020204020204" pitchFamily="34" charset="-122"/>
              </a:rPr>
              <a:t>问题。第二，利用多本体间的桥，能实现</a:t>
            </a:r>
            <a:r>
              <a:rPr lang="zh-CN" altLang="en-US" dirty="0">
                <a:solidFill>
                  <a:srgbClr val="FF0000"/>
                </a:solidFill>
                <a:latin typeface="微软雅黑" panose="020B0503020204020204" pitchFamily="34" charset="-122"/>
                <a:ea typeface="微软雅黑" panose="020B0503020204020204" pitchFamily="34" charset="-122"/>
              </a:rPr>
              <a:t>跨不同本体的推理</a:t>
            </a:r>
            <a:r>
              <a:rPr lang="zh-CN" altLang="en-US" dirty="0">
                <a:latin typeface="微软雅黑" panose="020B0503020204020204" pitchFamily="34" charset="-122"/>
                <a:ea typeface="微软雅黑" panose="020B0503020204020204" pitchFamily="34" charset="-122"/>
              </a:rPr>
              <a:t>。第三，能利用桥本体处理查询表达式的转换和重写，实现</a:t>
            </a:r>
            <a:r>
              <a:rPr lang="zh-CN" altLang="en-US" dirty="0">
                <a:solidFill>
                  <a:srgbClr val="FF0000"/>
                </a:solidFill>
                <a:latin typeface="微软雅黑" panose="020B0503020204020204" pitchFamily="34" charset="-122"/>
                <a:ea typeface="微软雅黑" panose="020B0503020204020204" pitchFamily="34" charset="-122"/>
              </a:rPr>
              <a:t>跨多本体的信息检索</a:t>
            </a:r>
            <a:r>
              <a:rPr lang="zh-CN" altLang="en-US" dirty="0">
                <a:latin typeface="微软雅黑" panose="020B0503020204020204" pitchFamily="34" charset="-122"/>
                <a:ea typeface="微软雅黑" panose="020B0503020204020204" pitchFamily="34" charset="-122"/>
              </a:rPr>
              <a:t>。第四，还可以从多本体中</a:t>
            </a:r>
            <a:r>
              <a:rPr lang="zh-CN" altLang="en-US" dirty="0">
                <a:solidFill>
                  <a:srgbClr val="FF0000"/>
                </a:solidFill>
                <a:latin typeface="微软雅黑" panose="020B0503020204020204" pitchFamily="34" charset="-122"/>
                <a:ea typeface="微软雅黑" panose="020B0503020204020204" pitchFamily="34" charset="-122"/>
              </a:rPr>
              <a:t>抽取满足需求的子本体</a:t>
            </a:r>
            <a:r>
              <a:rPr lang="zh-CN" altLang="en-US" dirty="0">
                <a:latin typeface="微软雅黑" panose="020B0503020204020204" pitchFamily="34" charset="-122"/>
                <a:ea typeface="微软雅黑" panose="020B0503020204020204" pitchFamily="34" charset="-122"/>
              </a:rPr>
              <a:t>。第五，还能利用多本体进行</a:t>
            </a:r>
            <a:r>
              <a:rPr lang="zh-CN" altLang="en-US" dirty="0">
                <a:solidFill>
                  <a:srgbClr val="FF0000"/>
                </a:solidFill>
                <a:latin typeface="微软雅黑" panose="020B0503020204020204" pitchFamily="34" charset="-122"/>
                <a:ea typeface="微软雅黑" panose="020B0503020204020204" pitchFamily="34" charset="-122"/>
              </a:rPr>
              <a:t>语义标注</a:t>
            </a:r>
            <a:r>
              <a:rPr lang="zh-CN" altLang="en-US" dirty="0">
                <a:latin typeface="微软雅黑" panose="020B0503020204020204" pitchFamily="34" charset="-122"/>
                <a:ea typeface="微软雅黑" panose="020B0503020204020204" pitchFamily="34" charset="-122"/>
              </a:rPr>
              <a:t>，提供比单本体更丰富的语义数据。</a:t>
            </a:r>
          </a:p>
          <a:p>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多本体应用层</a:t>
            </a:r>
            <a:r>
              <a:rPr lang="zh-CN" altLang="en-US" dirty="0">
                <a:latin typeface="微软雅黑" panose="020B0503020204020204" pitchFamily="34" charset="-122"/>
                <a:ea typeface="微软雅黑" panose="020B0503020204020204" pitchFamily="34" charset="-122"/>
              </a:rPr>
              <a:t>。在应用层上，利用多本体的功能可以开发各种不同的应用，这些应用具有</a:t>
            </a:r>
            <a:r>
              <a:rPr lang="zh-CN" altLang="en-US" dirty="0">
                <a:solidFill>
                  <a:srgbClr val="FF0000"/>
                </a:solidFill>
                <a:latin typeface="微软雅黑" panose="020B0503020204020204" pitchFamily="34" charset="-122"/>
                <a:ea typeface="微软雅黑" panose="020B0503020204020204" pitchFamily="34" charset="-122"/>
              </a:rPr>
              <a:t>通用性</a:t>
            </a:r>
            <a:r>
              <a:rPr lang="zh-CN" altLang="en-US" dirty="0">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5C01FF6B-6CDC-42FB-A7BA-EC4954BABB01}"/>
              </a:ext>
            </a:extLst>
          </p:cNvPr>
          <p:cNvPicPr>
            <a:picLocks noChangeAspect="1"/>
          </p:cNvPicPr>
          <p:nvPr/>
        </p:nvPicPr>
        <p:blipFill>
          <a:blip r:embed="rId3"/>
          <a:stretch>
            <a:fillRect/>
          </a:stretch>
        </p:blipFill>
        <p:spPr>
          <a:xfrm>
            <a:off x="266332" y="891738"/>
            <a:ext cx="7583520" cy="3386027"/>
          </a:xfrm>
          <a:prstGeom prst="rect">
            <a:avLst/>
          </a:prstGeom>
        </p:spPr>
      </p:pic>
      <p:pic>
        <p:nvPicPr>
          <p:cNvPr id="9" name="图片 8">
            <a:extLst>
              <a:ext uri="{FF2B5EF4-FFF2-40B4-BE49-F238E27FC236}">
                <a16:creationId xmlns:a16="http://schemas.microsoft.com/office/drawing/2014/main" id="{FBDBA7BA-E9B1-4F79-87FF-6632AF283D89}"/>
              </a:ext>
            </a:extLst>
          </p:cNvPr>
          <p:cNvPicPr>
            <a:picLocks noChangeAspect="1"/>
          </p:cNvPicPr>
          <p:nvPr/>
        </p:nvPicPr>
        <p:blipFill>
          <a:blip r:embed="rId4"/>
          <a:stretch>
            <a:fillRect/>
          </a:stretch>
        </p:blipFill>
        <p:spPr>
          <a:xfrm>
            <a:off x="7849852" y="1194556"/>
            <a:ext cx="4281311" cy="2997623"/>
          </a:xfrm>
          <a:prstGeom prst="rect">
            <a:avLst/>
          </a:prstGeom>
        </p:spPr>
      </p:pic>
    </p:spTree>
    <p:extLst>
      <p:ext uri="{BB962C8B-B14F-4D97-AF65-F5344CB8AC3E}">
        <p14:creationId xmlns:p14="http://schemas.microsoft.com/office/powerpoint/2010/main" val="2962853899"/>
      </p:ext>
    </p:extLst>
  </p:cSld>
  <p:clrMapOvr>
    <a:masterClrMapping/>
  </p:clrMapOvr>
  <p:transition spd="med" advTm="472">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89</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851368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本体映射管理：处理大规模本体的系统</a:t>
            </a:r>
            <a:endParaRPr lang="en-US" altLang="zh-CN" sz="24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CE47A329-5C6A-41FE-9537-CFF1B46D935C}"/>
              </a:ext>
            </a:extLst>
          </p:cNvPr>
          <p:cNvSpPr/>
          <p:nvPr/>
        </p:nvSpPr>
        <p:spPr>
          <a:xfrm>
            <a:off x="834502" y="2407615"/>
            <a:ext cx="9650026" cy="2585323"/>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Stoffel K:</a:t>
            </a:r>
            <a:r>
              <a:rPr lang="zh-CN" altLang="en-US" dirty="0">
                <a:latin typeface="微软雅黑" panose="020B0503020204020204" pitchFamily="34" charset="-122"/>
                <a:ea typeface="微软雅黑" panose="020B0503020204020204" pitchFamily="34" charset="-122"/>
              </a:rPr>
              <a:t>一个处理</a:t>
            </a:r>
            <a:r>
              <a:rPr lang="zh-CN" altLang="en-US" dirty="0">
                <a:solidFill>
                  <a:srgbClr val="FF0000"/>
                </a:solidFill>
                <a:latin typeface="微软雅黑" panose="020B0503020204020204" pitchFamily="34" charset="-122"/>
                <a:ea typeface="微软雅黑" panose="020B0503020204020204" pitchFamily="34" charset="-122"/>
              </a:rPr>
              <a:t>大规模本体</a:t>
            </a:r>
            <a:r>
              <a:rPr lang="zh-CN" altLang="en-US" dirty="0">
                <a:latin typeface="微软雅黑" panose="020B0503020204020204" pitchFamily="34" charset="-122"/>
                <a:ea typeface="微软雅黑" panose="020B0503020204020204" pitchFamily="34" charset="-122"/>
              </a:rPr>
              <a:t>的系统，使用</a:t>
            </a:r>
            <a:r>
              <a:rPr lang="zh-CN" altLang="en-US" dirty="0">
                <a:solidFill>
                  <a:srgbClr val="FF0000"/>
                </a:solidFill>
                <a:latin typeface="微软雅黑" panose="020B0503020204020204" pitchFamily="34" charset="-122"/>
                <a:ea typeface="微软雅黑" panose="020B0503020204020204" pitchFamily="34" charset="-122"/>
              </a:rPr>
              <a:t>高效内存管理、关系数据库二级存储</a:t>
            </a:r>
            <a:r>
              <a:rPr lang="zh-CN" altLang="en-US" dirty="0">
                <a:latin typeface="微软雅黑" panose="020B0503020204020204" pitchFamily="34" charset="-122"/>
                <a:ea typeface="微软雅黑" panose="020B0503020204020204" pitchFamily="34" charset="-122"/>
              </a:rPr>
              <a:t>，以及</a:t>
            </a:r>
            <a:r>
              <a:rPr lang="zh-CN" altLang="en-US" dirty="0">
                <a:solidFill>
                  <a:srgbClr val="FF0000"/>
                </a:solidFill>
                <a:latin typeface="微软雅黑" panose="020B0503020204020204" pitchFamily="34" charset="-122"/>
                <a:ea typeface="微软雅黑" panose="020B0503020204020204" pitchFamily="34" charset="-122"/>
              </a:rPr>
              <a:t>并行处理</a:t>
            </a:r>
            <a:r>
              <a:rPr lang="zh-CN" altLang="en-US" dirty="0">
                <a:latin typeface="微软雅黑" panose="020B0503020204020204" pitchFamily="34" charset="-122"/>
                <a:ea typeface="微软雅黑" panose="020B0503020204020204" pitchFamily="34" charset="-122"/>
              </a:rPr>
              <a:t>等方法，其目的是为在</a:t>
            </a:r>
            <a:r>
              <a:rPr lang="zh-CN" altLang="en-US" dirty="0">
                <a:solidFill>
                  <a:srgbClr val="FF0000"/>
                </a:solidFill>
                <a:latin typeface="微软雅黑" panose="020B0503020204020204" pitchFamily="34" charset="-122"/>
                <a:ea typeface="微软雅黑" panose="020B0503020204020204" pitchFamily="34" charset="-122"/>
              </a:rPr>
              <a:t>短时间</a:t>
            </a:r>
            <a:r>
              <a:rPr lang="zh-CN" altLang="en-US" dirty="0">
                <a:latin typeface="微软雅黑" panose="020B0503020204020204" pitchFamily="34" charset="-122"/>
                <a:ea typeface="微软雅黑" panose="020B0503020204020204" pitchFamily="34" charset="-122"/>
              </a:rPr>
              <a:t>内给出对大规模本体的</a:t>
            </a:r>
            <a:r>
              <a:rPr lang="zh-CN" altLang="en-US" dirty="0">
                <a:solidFill>
                  <a:srgbClr val="FF0000"/>
                </a:solidFill>
                <a:latin typeface="微软雅黑" panose="020B0503020204020204" pitchFamily="34" charset="-122"/>
                <a:ea typeface="微软雅黑" panose="020B0503020204020204" pitchFamily="34" charset="-122"/>
              </a:rPr>
              <a:t>复杂查询回答</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Lee J:</a:t>
            </a:r>
            <a:r>
              <a:rPr lang="zh-CN" altLang="en-US" dirty="0">
                <a:latin typeface="微软雅黑" panose="020B0503020204020204" pitchFamily="34" charset="-122"/>
                <a:ea typeface="微软雅黑" panose="020B0503020204020204" pitchFamily="34" charset="-122"/>
              </a:rPr>
              <a:t>一个</a:t>
            </a:r>
            <a:r>
              <a:rPr lang="zh-CN" altLang="en-US" dirty="0">
                <a:solidFill>
                  <a:srgbClr val="FF0000"/>
                </a:solidFill>
                <a:latin typeface="微软雅黑" panose="020B0503020204020204" pitchFamily="34" charset="-122"/>
                <a:ea typeface="微软雅黑" panose="020B0503020204020204" pitchFamily="34" charset="-122"/>
              </a:rPr>
              <a:t>企业级</a:t>
            </a:r>
            <a:r>
              <a:rPr lang="zh-CN" altLang="en-US" dirty="0">
                <a:latin typeface="微软雅黑" panose="020B0503020204020204" pitchFamily="34" charset="-122"/>
                <a:ea typeface="微软雅黑" panose="020B0503020204020204" pitchFamily="34" charset="-122"/>
              </a:rPr>
              <a:t>的本体管理系统，它提供</a:t>
            </a:r>
            <a:r>
              <a:rPr lang="en-US" altLang="zh-CN" dirty="0">
                <a:solidFill>
                  <a:srgbClr val="FF0000"/>
                </a:solidFill>
                <a:latin typeface="微软雅黑" panose="020B0503020204020204" pitchFamily="34" charset="-122"/>
                <a:ea typeface="微软雅黑" panose="020B0503020204020204" pitchFamily="34" charset="-122"/>
              </a:rPr>
              <a:t>API</a:t>
            </a:r>
            <a:r>
              <a:rPr lang="zh-CN" altLang="en-US" dirty="0">
                <a:solidFill>
                  <a:srgbClr val="FF0000"/>
                </a:solidFill>
                <a:latin typeface="微软雅黑" panose="020B0503020204020204" pitchFamily="34" charset="-122"/>
                <a:ea typeface="微软雅黑" panose="020B0503020204020204" pitchFamily="34" charset="-122"/>
              </a:rPr>
              <a:t>和查询语言</a:t>
            </a:r>
            <a:r>
              <a:rPr lang="zh-CN" altLang="en-US" dirty="0">
                <a:latin typeface="微软雅黑" panose="020B0503020204020204" pitchFamily="34" charset="-122"/>
                <a:ea typeface="微软雅黑" panose="020B0503020204020204" pitchFamily="34" charset="-122"/>
              </a:rPr>
              <a:t>来完成企业用户对本体的操作，他们还提供了如何用关系数据库系统有效地直接表示和存储本体的体系结构。</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Stojanovic</a:t>
            </a:r>
            <a:r>
              <a:rPr lang="en-US" altLang="zh-CN" dirty="0">
                <a:latin typeface="微软雅黑" panose="020B0503020204020204" pitchFamily="34" charset="-122"/>
                <a:ea typeface="微软雅黑" panose="020B0503020204020204" pitchFamily="34" charset="-122"/>
              </a:rPr>
              <a:t> L</a:t>
            </a:r>
            <a:r>
              <a:rPr lang="zh-CN" altLang="en-US" dirty="0">
                <a:latin typeface="微软雅黑" panose="020B0503020204020204" pitchFamily="34" charset="-122"/>
                <a:ea typeface="微软雅黑" panose="020B0503020204020204" pitchFamily="34" charset="-122"/>
              </a:rPr>
              <a:t>：一个本体管理系统</a:t>
            </a:r>
            <a:r>
              <a:rPr lang="en-US" altLang="zh-CN" dirty="0" err="1">
                <a:latin typeface="微软雅黑" panose="020B0503020204020204" pitchFamily="34" charset="-122"/>
                <a:ea typeface="微软雅黑" panose="020B0503020204020204" pitchFamily="34" charset="-122"/>
              </a:rPr>
              <a:t>OntoManager</a:t>
            </a:r>
            <a:r>
              <a:rPr lang="zh-CN" altLang="en-US" dirty="0">
                <a:latin typeface="微软雅黑" panose="020B0503020204020204" pitchFamily="34" charset="-122"/>
                <a:ea typeface="微软雅黑" panose="020B0503020204020204" pitchFamily="34" charset="-122"/>
              </a:rPr>
              <a:t>，它提供一种方法学，指导本体工程师</a:t>
            </a:r>
            <a:r>
              <a:rPr lang="zh-CN" altLang="en-US" dirty="0">
                <a:solidFill>
                  <a:srgbClr val="FF0000"/>
                </a:solidFill>
                <a:latin typeface="微软雅黑" panose="020B0503020204020204" pitchFamily="34" charset="-122"/>
                <a:ea typeface="微软雅黑" panose="020B0503020204020204" pitchFamily="34" charset="-122"/>
              </a:rPr>
              <a:t>更新本体</a:t>
            </a:r>
            <a:r>
              <a:rPr lang="zh-CN" altLang="en-US" dirty="0">
                <a:latin typeface="微软雅黑" panose="020B0503020204020204" pitchFamily="34" charset="-122"/>
                <a:ea typeface="微软雅黑" panose="020B0503020204020204" pitchFamily="34" charset="-122"/>
              </a:rPr>
              <a:t>，使</a:t>
            </a:r>
            <a:r>
              <a:rPr lang="zh-CN" altLang="en-US" dirty="0">
                <a:solidFill>
                  <a:srgbClr val="FF0000"/>
                </a:solidFill>
                <a:latin typeface="微软雅黑" panose="020B0503020204020204" pitchFamily="34" charset="-122"/>
                <a:ea typeface="微软雅黑" panose="020B0503020204020204" pitchFamily="34" charset="-122"/>
              </a:rPr>
              <a:t>本体与用户需求保持一致</a:t>
            </a:r>
            <a:r>
              <a:rPr lang="zh-CN" altLang="en-US" dirty="0">
                <a:latin typeface="微软雅黑" panose="020B0503020204020204" pitchFamily="34" charset="-122"/>
                <a:ea typeface="微软雅黑" panose="020B0503020204020204" pitchFamily="34" charset="-122"/>
              </a:rPr>
              <a:t>；该方法跟踪</a:t>
            </a:r>
            <a:r>
              <a:rPr lang="zh-CN" altLang="en-US" dirty="0">
                <a:solidFill>
                  <a:srgbClr val="FF0000"/>
                </a:solidFill>
                <a:latin typeface="微软雅黑" panose="020B0503020204020204" pitchFamily="34" charset="-122"/>
                <a:ea typeface="微软雅黑" panose="020B0503020204020204" pitchFamily="34" charset="-122"/>
              </a:rPr>
              <a:t>用户日志</a:t>
            </a:r>
            <a:r>
              <a:rPr lang="zh-CN" altLang="en-US" dirty="0">
                <a:latin typeface="微软雅黑" panose="020B0503020204020204" pitchFamily="34" charset="-122"/>
                <a:ea typeface="微软雅黑" panose="020B0503020204020204" pitchFamily="34" charset="-122"/>
              </a:rPr>
              <a:t>，分析最终用户和基于本体的系统间的交互。</a:t>
            </a:r>
            <a:endParaRPr lang="en-US" altLang="zh-CN"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74A0E76-D10F-4621-A873-4A065338611F}"/>
              </a:ext>
            </a:extLst>
          </p:cNvPr>
          <p:cNvSpPr/>
          <p:nvPr/>
        </p:nvSpPr>
        <p:spPr>
          <a:xfrm>
            <a:off x="834502" y="5185143"/>
            <a:ext cx="9650026"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这些工作都关注本体的</a:t>
            </a:r>
            <a:r>
              <a:rPr lang="zh-CN" altLang="en-US" dirty="0">
                <a:solidFill>
                  <a:srgbClr val="FF0000"/>
                </a:solidFill>
                <a:latin typeface="微软雅黑" panose="020B0503020204020204" pitchFamily="34" charset="-122"/>
                <a:ea typeface="微软雅黑" panose="020B0503020204020204" pitchFamily="34" charset="-122"/>
              </a:rPr>
              <a:t>表示、存储和维护</a:t>
            </a:r>
            <a:r>
              <a:rPr lang="zh-CN" altLang="en-US" dirty="0">
                <a:latin typeface="微软雅黑" panose="020B0503020204020204" pitchFamily="34" charset="-122"/>
                <a:ea typeface="微软雅黑" panose="020B0503020204020204" pitchFamily="34" charset="-122"/>
              </a:rPr>
              <a:t>。而且这些方法</a:t>
            </a:r>
            <a:r>
              <a:rPr lang="zh-CN" altLang="en-US" dirty="0">
                <a:solidFill>
                  <a:srgbClr val="FF0000"/>
                </a:solidFill>
                <a:latin typeface="微软雅黑" panose="020B0503020204020204" pitchFamily="34" charset="-122"/>
                <a:ea typeface="微软雅黑" panose="020B0503020204020204" pitchFamily="34" charset="-122"/>
              </a:rPr>
              <a:t>只处理单个本体</a:t>
            </a:r>
            <a:r>
              <a:rPr lang="zh-CN" altLang="en-US" dirty="0">
                <a:latin typeface="微软雅黑" panose="020B0503020204020204" pitchFamily="34" charset="-122"/>
                <a:ea typeface="微软雅黑" panose="020B0503020204020204" pitchFamily="34" charset="-122"/>
              </a:rPr>
              <a:t>，没有考虑多个本体之间的映射或演化问题。但这些工作为管理多个本体打下了基础。</a:t>
            </a:r>
          </a:p>
        </p:txBody>
      </p:sp>
      <p:sp>
        <p:nvSpPr>
          <p:cNvPr id="6" name="矩形 5">
            <a:extLst>
              <a:ext uri="{FF2B5EF4-FFF2-40B4-BE49-F238E27FC236}">
                <a16:creationId xmlns:a16="http://schemas.microsoft.com/office/drawing/2014/main" id="{31007575-BF7F-4C78-8EBC-7AD226B56ADD}"/>
              </a:ext>
            </a:extLst>
          </p:cNvPr>
          <p:cNvSpPr/>
          <p:nvPr/>
        </p:nvSpPr>
        <p:spPr>
          <a:xfrm>
            <a:off x="834502" y="1283958"/>
            <a:ext cx="9410329"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在</a:t>
            </a:r>
            <a:r>
              <a:rPr lang="zh-CN" altLang="en-US" dirty="0">
                <a:solidFill>
                  <a:srgbClr val="FF0000"/>
                </a:solidFill>
                <a:latin typeface="微软雅黑" panose="020B0503020204020204" pitchFamily="34" charset="-122"/>
                <a:ea typeface="微软雅黑" panose="020B0503020204020204" pitchFamily="34" charset="-122"/>
              </a:rPr>
              <a:t>数据库等领域</a:t>
            </a:r>
            <a:r>
              <a:rPr lang="zh-CN" altLang="en-US" dirty="0">
                <a:latin typeface="微软雅黑" panose="020B0503020204020204" pitchFamily="34" charset="-122"/>
                <a:ea typeface="微软雅黑" panose="020B0503020204020204" pitchFamily="34" charset="-122"/>
              </a:rPr>
              <a:t>针对模式或模型管理的研究：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利用</a:t>
            </a:r>
            <a:r>
              <a:rPr lang="zh-CN" altLang="en-US" dirty="0">
                <a:solidFill>
                  <a:srgbClr val="FF0000"/>
                </a:solidFill>
                <a:latin typeface="微软雅黑" panose="020B0503020204020204" pitchFamily="34" charset="-122"/>
                <a:ea typeface="微软雅黑" panose="020B0503020204020204" pitchFamily="34" charset="-122"/>
              </a:rPr>
              <a:t>通用的模型管理</a:t>
            </a:r>
            <a:r>
              <a:rPr lang="zh-CN" altLang="en-US" dirty="0">
                <a:latin typeface="微软雅黑" panose="020B0503020204020204" pitchFamily="34" charset="-122"/>
                <a:ea typeface="微软雅黑" panose="020B0503020204020204" pitchFamily="34" charset="-122"/>
              </a:rPr>
              <a:t>功能降低模型间互操作的</a:t>
            </a:r>
            <a:r>
              <a:rPr lang="zh-CN" altLang="en-US" dirty="0">
                <a:solidFill>
                  <a:srgbClr val="FF0000"/>
                </a:solidFill>
                <a:latin typeface="微软雅黑" panose="020B0503020204020204" pitchFamily="34" charset="-122"/>
                <a:ea typeface="微软雅黑" panose="020B0503020204020204" pitchFamily="34" charset="-122"/>
              </a:rPr>
              <a:t>编程量</a:t>
            </a:r>
            <a:r>
              <a:rPr lang="zh-CN" altLang="en-US" dirty="0">
                <a:latin typeface="微软雅黑" panose="020B0503020204020204" pitchFamily="34" charset="-122"/>
                <a:ea typeface="微软雅黑" panose="020B0503020204020204" pitchFamily="34" charset="-122"/>
              </a:rPr>
              <a:t>，这种模型管理是为了支持模型的变化以及模型之间的映射。他们指出，模型间的</a:t>
            </a:r>
            <a:r>
              <a:rPr lang="zh-CN" altLang="en-US" dirty="0">
                <a:solidFill>
                  <a:srgbClr val="FF0000"/>
                </a:solidFill>
                <a:latin typeface="微软雅黑" panose="020B0503020204020204" pitchFamily="34" charset="-122"/>
                <a:ea typeface="微软雅黑" panose="020B0503020204020204" pitchFamily="34" charset="-122"/>
              </a:rPr>
              <a:t>映射和操作</a:t>
            </a:r>
            <a:r>
              <a:rPr lang="zh-CN" altLang="en-US" dirty="0">
                <a:latin typeface="微软雅黑" panose="020B0503020204020204" pitchFamily="34" charset="-122"/>
                <a:ea typeface="微软雅黑" panose="020B0503020204020204" pitchFamily="34" charset="-122"/>
              </a:rPr>
              <a:t>是模型管理的核心问题。</a:t>
            </a:r>
          </a:p>
        </p:txBody>
      </p:sp>
    </p:spTree>
    <p:extLst>
      <p:ext uri="{BB962C8B-B14F-4D97-AF65-F5344CB8AC3E}">
        <p14:creationId xmlns:p14="http://schemas.microsoft.com/office/powerpoint/2010/main" val="1677520149"/>
      </p:ext>
    </p:extLst>
  </p:cSld>
  <p:clrMapOvr>
    <a:masterClrMapping/>
  </p:clrMapOvr>
  <p:transition spd="med" advTm="7564">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9</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p:cNvSpPr txBox="1"/>
          <p:nvPr/>
        </p:nvSpPr>
        <p:spPr>
          <a:xfrm>
            <a:off x="606176" y="390418"/>
            <a:ext cx="3892412" cy="58477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知识图谱异构的原因</a:t>
            </a:r>
          </a:p>
        </p:txBody>
      </p:sp>
      <p:sp>
        <p:nvSpPr>
          <p:cNvPr id="5" name="文本框 4"/>
          <p:cNvSpPr txBox="1"/>
          <p:nvPr/>
        </p:nvSpPr>
        <p:spPr>
          <a:xfrm>
            <a:off x="616450" y="997443"/>
            <a:ext cx="5073825" cy="1321772"/>
          </a:xfrm>
          <a:prstGeom prst="rect">
            <a:avLst/>
          </a:prstGeom>
          <a:noFill/>
        </p:spPr>
        <p:txBody>
          <a:bodyPr wrap="none" rtlCol="0">
            <a:spAutoFit/>
          </a:bodyPr>
          <a:lstStyle/>
          <a:p>
            <a:pPr>
              <a:lnSpc>
                <a:spcPct val="200000"/>
              </a:lnSpc>
            </a:pPr>
            <a:r>
              <a:rPr lang="zh-CN" altLang="en-US" sz="2400" b="1" dirty="0"/>
              <a:t>根本原因</a:t>
            </a:r>
            <a:r>
              <a:rPr lang="en-US" altLang="zh-CN" sz="2400" b="1" dirty="0"/>
              <a:t>——</a:t>
            </a:r>
            <a:r>
              <a:rPr lang="zh-CN" altLang="en-US" sz="2400" b="1" dirty="0"/>
              <a:t>知识图谱之间的不匹配</a:t>
            </a:r>
            <a:endParaRPr lang="en-US" altLang="zh-CN" sz="2400" b="1" dirty="0"/>
          </a:p>
          <a:p>
            <a:pPr>
              <a:lnSpc>
                <a:spcPct val="150000"/>
              </a:lnSpc>
            </a:pPr>
            <a:r>
              <a:rPr lang="zh-CN" altLang="en-US" sz="2400" b="1" dirty="0"/>
              <a:t>       模型层不匹配</a:t>
            </a:r>
            <a:r>
              <a:rPr lang="en-US" altLang="zh-CN" sz="2400" b="1" dirty="0"/>
              <a:t>——</a:t>
            </a:r>
            <a:r>
              <a:rPr lang="zh-CN" altLang="en-US" sz="2400" b="1" dirty="0"/>
              <a:t>解释不匹配</a:t>
            </a:r>
            <a:endParaRPr lang="en-US" altLang="zh-CN" sz="2400" b="1" dirty="0"/>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30" y="1817618"/>
            <a:ext cx="475083" cy="475083"/>
          </a:xfrm>
          <a:prstGeom prst="rect">
            <a:avLst/>
          </a:prstGeom>
        </p:spPr>
      </p:pic>
      <p:grpSp>
        <p:nvGrpSpPr>
          <p:cNvPr id="6" name="组合 5"/>
          <p:cNvGrpSpPr/>
          <p:nvPr/>
        </p:nvGrpSpPr>
        <p:grpSpPr>
          <a:xfrm>
            <a:off x="875072" y="2578553"/>
            <a:ext cx="6489289" cy="1729851"/>
            <a:chOff x="875072" y="2775193"/>
            <a:chExt cx="6489289" cy="1729851"/>
          </a:xfrm>
        </p:grpSpPr>
        <p:sp>
          <p:nvSpPr>
            <p:cNvPr id="7" name="任意多边形: 形状 6"/>
            <p:cNvSpPr/>
            <p:nvPr/>
          </p:nvSpPr>
          <p:spPr>
            <a:xfrm>
              <a:off x="875072" y="2775193"/>
              <a:ext cx="2983084" cy="1729851"/>
            </a:xfrm>
            <a:custGeom>
              <a:avLst/>
              <a:gdLst>
                <a:gd name="connsiteX0" fmla="*/ 0 w 2807729"/>
                <a:gd name="connsiteY0" fmla="*/ 0 h 1709453"/>
                <a:gd name="connsiteX1" fmla="*/ 1953003 w 2807729"/>
                <a:gd name="connsiteY1" fmla="*/ 0 h 1709453"/>
                <a:gd name="connsiteX2" fmla="*/ 2807729 w 2807729"/>
                <a:gd name="connsiteY2" fmla="*/ 854727 h 1709453"/>
                <a:gd name="connsiteX3" fmla="*/ 1953003 w 2807729"/>
                <a:gd name="connsiteY3" fmla="*/ 1709453 h 1709453"/>
                <a:gd name="connsiteX4" fmla="*/ 0 w 2807729"/>
                <a:gd name="connsiteY4" fmla="*/ 1709453 h 1709453"/>
                <a:gd name="connsiteX5" fmla="*/ 854727 w 2807729"/>
                <a:gd name="connsiteY5" fmla="*/ 854727 h 1709453"/>
                <a:gd name="connsiteX6" fmla="*/ 0 w 2807729"/>
                <a:gd name="connsiteY6" fmla="*/ 0 h 170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729" h="1709453">
                  <a:moveTo>
                    <a:pt x="0" y="0"/>
                  </a:moveTo>
                  <a:lnTo>
                    <a:pt x="1953003" y="0"/>
                  </a:lnTo>
                  <a:lnTo>
                    <a:pt x="2807729" y="854727"/>
                  </a:lnTo>
                  <a:lnTo>
                    <a:pt x="1953003" y="1709453"/>
                  </a:lnTo>
                  <a:lnTo>
                    <a:pt x="0" y="1709453"/>
                  </a:lnTo>
                  <a:lnTo>
                    <a:pt x="854727" y="85472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2667" tIns="13970" rIns="854726"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模型风格不匹配</a:t>
              </a:r>
            </a:p>
          </p:txBody>
        </p:sp>
        <p:sp>
          <p:nvSpPr>
            <p:cNvPr id="8" name="任意多边形: 形状 7"/>
            <p:cNvSpPr/>
            <p:nvPr/>
          </p:nvSpPr>
          <p:spPr>
            <a:xfrm>
              <a:off x="3110207" y="2792362"/>
              <a:ext cx="4254154" cy="1698998"/>
            </a:xfrm>
            <a:custGeom>
              <a:avLst/>
              <a:gdLst>
                <a:gd name="connsiteX0" fmla="*/ 0 w 3913538"/>
                <a:gd name="connsiteY0" fmla="*/ 0 h 1698998"/>
                <a:gd name="connsiteX1" fmla="*/ 3064039 w 3913538"/>
                <a:gd name="connsiteY1" fmla="*/ 0 h 1698998"/>
                <a:gd name="connsiteX2" fmla="*/ 3913538 w 3913538"/>
                <a:gd name="connsiteY2" fmla="*/ 849499 h 1698998"/>
                <a:gd name="connsiteX3" fmla="*/ 3064039 w 3913538"/>
                <a:gd name="connsiteY3" fmla="*/ 1698998 h 1698998"/>
                <a:gd name="connsiteX4" fmla="*/ 0 w 3913538"/>
                <a:gd name="connsiteY4" fmla="*/ 1698998 h 1698998"/>
                <a:gd name="connsiteX5" fmla="*/ 849499 w 3913538"/>
                <a:gd name="connsiteY5" fmla="*/ 849499 h 1698998"/>
                <a:gd name="connsiteX6" fmla="*/ 0 w 3913538"/>
                <a:gd name="connsiteY6" fmla="*/ 0 h 169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538" h="1698998">
                  <a:moveTo>
                    <a:pt x="0" y="0"/>
                  </a:moveTo>
                  <a:lnTo>
                    <a:pt x="3064039" y="0"/>
                  </a:lnTo>
                  <a:lnTo>
                    <a:pt x="3913538" y="849499"/>
                  </a:lnTo>
                  <a:lnTo>
                    <a:pt x="3064039" y="1698998"/>
                  </a:lnTo>
                  <a:lnTo>
                    <a:pt x="0" y="1698998"/>
                  </a:lnTo>
                  <a:lnTo>
                    <a:pt x="849499" y="8494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77439" tIns="13970" rIns="849499" bIns="13970" numCol="1" spcCol="1270" anchor="ctr" anchorCtr="0">
              <a:noAutofit/>
            </a:bodyPr>
            <a:lstStyle/>
            <a:p>
              <a:pPr marL="0" lvl="0" indent="0" algn="l" defTabSz="977900">
                <a:lnSpc>
                  <a:spcPct val="90000"/>
                </a:lnSpc>
                <a:spcBef>
                  <a:spcPct val="0"/>
                </a:spcBef>
                <a:spcAft>
                  <a:spcPct val="35000"/>
                </a:spcAft>
                <a:buNone/>
              </a:pPr>
              <a:r>
                <a:rPr lang="zh-CN" altLang="en-US" sz="2200" b="1" kern="1200" dirty="0"/>
                <a:t>范例不匹配</a:t>
              </a:r>
              <a:endParaRPr lang="en-US" altLang="zh-CN" sz="2200" b="1" kern="1200" dirty="0"/>
            </a:p>
            <a:p>
              <a:pPr marL="342900" lvl="0" indent="-342900" algn="l" defTabSz="977900">
                <a:lnSpc>
                  <a:spcPct val="90000"/>
                </a:lnSpc>
                <a:spcBef>
                  <a:spcPct val="0"/>
                </a:spcBef>
                <a:spcAft>
                  <a:spcPct val="35000"/>
                </a:spcAft>
                <a:buFont typeface="Arial" panose="020B0604020202090204" pitchFamily="34" charset="0"/>
                <a:buChar char="•"/>
              </a:pPr>
              <a:r>
                <a:rPr lang="zh-CN" altLang="en-US" sz="2000" dirty="0"/>
                <a:t>不同范例可表示相同概念</a:t>
              </a:r>
              <a:endParaRPr lang="en-US" altLang="zh-CN" sz="2000" dirty="0"/>
            </a:p>
            <a:p>
              <a:pPr marL="342900" lvl="0" indent="-342900" algn="l" defTabSz="977900">
                <a:lnSpc>
                  <a:spcPct val="90000"/>
                </a:lnSpc>
                <a:spcBef>
                  <a:spcPct val="0"/>
                </a:spcBef>
                <a:spcAft>
                  <a:spcPct val="35000"/>
                </a:spcAft>
                <a:buFont typeface="Arial" panose="020B0604020202090204" pitchFamily="34" charset="0"/>
                <a:buChar char="•"/>
              </a:pPr>
              <a:r>
                <a:rPr lang="zh-CN" altLang="en-US" sz="2000" kern="1200" dirty="0"/>
                <a:t>时间表示：基于时间间隔</a:t>
              </a:r>
              <a:r>
                <a:rPr lang="en-US" altLang="zh-CN" sz="2000" kern="1200" dirty="0"/>
                <a:t>/</a:t>
              </a:r>
              <a:r>
                <a:rPr lang="zh-CN" altLang="en-US" sz="2000" kern="1200" dirty="0"/>
                <a:t>基于时间点</a:t>
              </a:r>
              <a:endParaRPr lang="en-US" altLang="zh-CN" sz="2000" kern="1200" dirty="0"/>
            </a:p>
          </p:txBody>
        </p:sp>
      </p:grpSp>
      <p:grpSp>
        <p:nvGrpSpPr>
          <p:cNvPr id="13" name="组合 12"/>
          <p:cNvGrpSpPr/>
          <p:nvPr/>
        </p:nvGrpSpPr>
        <p:grpSpPr>
          <a:xfrm>
            <a:off x="875072" y="4402444"/>
            <a:ext cx="5729040" cy="1729851"/>
            <a:chOff x="830824" y="2775193"/>
            <a:chExt cx="5932681" cy="1729851"/>
          </a:xfrm>
        </p:grpSpPr>
        <p:sp>
          <p:nvSpPr>
            <p:cNvPr id="14" name="任意多边形: 形状 13"/>
            <p:cNvSpPr/>
            <p:nvPr/>
          </p:nvSpPr>
          <p:spPr>
            <a:xfrm>
              <a:off x="830824" y="2775193"/>
              <a:ext cx="3027331" cy="1729851"/>
            </a:xfrm>
            <a:custGeom>
              <a:avLst/>
              <a:gdLst>
                <a:gd name="connsiteX0" fmla="*/ 0 w 2807729"/>
                <a:gd name="connsiteY0" fmla="*/ 0 h 1709453"/>
                <a:gd name="connsiteX1" fmla="*/ 1953003 w 2807729"/>
                <a:gd name="connsiteY1" fmla="*/ 0 h 1709453"/>
                <a:gd name="connsiteX2" fmla="*/ 2807729 w 2807729"/>
                <a:gd name="connsiteY2" fmla="*/ 854727 h 1709453"/>
                <a:gd name="connsiteX3" fmla="*/ 1953003 w 2807729"/>
                <a:gd name="connsiteY3" fmla="*/ 1709453 h 1709453"/>
                <a:gd name="connsiteX4" fmla="*/ 0 w 2807729"/>
                <a:gd name="connsiteY4" fmla="*/ 1709453 h 1709453"/>
                <a:gd name="connsiteX5" fmla="*/ 854727 w 2807729"/>
                <a:gd name="connsiteY5" fmla="*/ 854727 h 1709453"/>
                <a:gd name="connsiteX6" fmla="*/ 0 w 2807729"/>
                <a:gd name="connsiteY6" fmla="*/ 0 h 170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729" h="1709453">
                  <a:moveTo>
                    <a:pt x="0" y="0"/>
                  </a:moveTo>
                  <a:lnTo>
                    <a:pt x="1953003" y="0"/>
                  </a:lnTo>
                  <a:lnTo>
                    <a:pt x="2807729" y="854727"/>
                  </a:lnTo>
                  <a:lnTo>
                    <a:pt x="1953003" y="1709453"/>
                  </a:lnTo>
                  <a:lnTo>
                    <a:pt x="0" y="1709453"/>
                  </a:lnTo>
                  <a:lnTo>
                    <a:pt x="854727" y="85472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2667" tIns="13970" rIns="854726"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建模术语不匹配</a:t>
              </a:r>
            </a:p>
          </p:txBody>
        </p:sp>
        <p:sp>
          <p:nvSpPr>
            <p:cNvPr id="15" name="任意多边形: 形状 14"/>
            <p:cNvSpPr/>
            <p:nvPr/>
          </p:nvSpPr>
          <p:spPr>
            <a:xfrm>
              <a:off x="3110209" y="2792362"/>
              <a:ext cx="3653296" cy="1698998"/>
            </a:xfrm>
            <a:custGeom>
              <a:avLst/>
              <a:gdLst>
                <a:gd name="connsiteX0" fmla="*/ 0 w 3913538"/>
                <a:gd name="connsiteY0" fmla="*/ 0 h 1698998"/>
                <a:gd name="connsiteX1" fmla="*/ 3064039 w 3913538"/>
                <a:gd name="connsiteY1" fmla="*/ 0 h 1698998"/>
                <a:gd name="connsiteX2" fmla="*/ 3913538 w 3913538"/>
                <a:gd name="connsiteY2" fmla="*/ 849499 h 1698998"/>
                <a:gd name="connsiteX3" fmla="*/ 3064039 w 3913538"/>
                <a:gd name="connsiteY3" fmla="*/ 1698998 h 1698998"/>
                <a:gd name="connsiteX4" fmla="*/ 0 w 3913538"/>
                <a:gd name="connsiteY4" fmla="*/ 1698998 h 1698998"/>
                <a:gd name="connsiteX5" fmla="*/ 849499 w 3913538"/>
                <a:gd name="connsiteY5" fmla="*/ 849499 h 1698998"/>
                <a:gd name="connsiteX6" fmla="*/ 0 w 3913538"/>
                <a:gd name="connsiteY6" fmla="*/ 0 h 169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538" h="1698998">
                  <a:moveTo>
                    <a:pt x="0" y="0"/>
                  </a:moveTo>
                  <a:lnTo>
                    <a:pt x="3064039" y="0"/>
                  </a:lnTo>
                  <a:lnTo>
                    <a:pt x="3913538" y="849499"/>
                  </a:lnTo>
                  <a:lnTo>
                    <a:pt x="3064039" y="1698998"/>
                  </a:lnTo>
                  <a:lnTo>
                    <a:pt x="0" y="1698998"/>
                  </a:lnTo>
                  <a:lnTo>
                    <a:pt x="849499" y="8494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77439" tIns="13970" rIns="849499" bIns="13970" numCol="1" spcCol="1270" anchor="ctr" anchorCtr="0">
              <a:noAutofit/>
            </a:bodyPr>
            <a:lstStyle/>
            <a:p>
              <a:pPr marL="0" lvl="0" indent="0" algn="l" defTabSz="977900">
                <a:lnSpc>
                  <a:spcPct val="90000"/>
                </a:lnSpc>
                <a:spcBef>
                  <a:spcPct val="0"/>
                </a:spcBef>
                <a:spcAft>
                  <a:spcPct val="35000"/>
                </a:spcAft>
                <a:buNone/>
              </a:pPr>
              <a:r>
                <a:rPr lang="zh-CN" altLang="en-US" sz="2200" b="1" kern="1200" dirty="0"/>
                <a:t>同义术语</a:t>
              </a:r>
              <a:endParaRPr lang="en-US" altLang="zh-CN" sz="2000" kern="1200" dirty="0"/>
            </a:p>
            <a:p>
              <a:pPr marL="342900" lvl="0" indent="-342900" algn="l" defTabSz="977900">
                <a:lnSpc>
                  <a:spcPct val="90000"/>
                </a:lnSpc>
                <a:spcBef>
                  <a:spcPct val="0"/>
                </a:spcBef>
                <a:spcAft>
                  <a:spcPct val="35000"/>
                </a:spcAft>
                <a:buFont typeface="Arial" panose="020B0604020202090204" pitchFamily="34" charset="0"/>
                <a:buChar char="•"/>
              </a:pPr>
              <a:r>
                <a:rPr lang="zh-CN" altLang="en-US" sz="2000" dirty="0"/>
                <a:t>汽车</a:t>
              </a:r>
              <a:r>
                <a:rPr lang="en-US" altLang="zh-CN" sz="2000" dirty="0"/>
                <a:t>--</a:t>
              </a:r>
            </a:p>
            <a:p>
              <a:pPr lvl="0" algn="l" defTabSz="977900">
                <a:lnSpc>
                  <a:spcPct val="90000"/>
                </a:lnSpc>
                <a:spcBef>
                  <a:spcPct val="0"/>
                </a:spcBef>
                <a:spcAft>
                  <a:spcPct val="35000"/>
                </a:spcAft>
              </a:pPr>
              <a:r>
                <a:rPr lang="en-US" altLang="zh-CN" sz="2000" kern="1200" dirty="0" err="1"/>
                <a:t>Car&amp;Automobile</a:t>
              </a:r>
              <a:endParaRPr lang="en-US" altLang="zh-CN" sz="2000" kern="1200" dirty="0"/>
            </a:p>
          </p:txBody>
        </p:sp>
      </p:grpSp>
      <p:sp>
        <p:nvSpPr>
          <p:cNvPr id="16" name="任意多边形: 形状 15"/>
          <p:cNvSpPr/>
          <p:nvPr/>
        </p:nvSpPr>
        <p:spPr>
          <a:xfrm>
            <a:off x="5876818" y="4409158"/>
            <a:ext cx="3039292" cy="1709453"/>
          </a:xfrm>
          <a:custGeom>
            <a:avLst/>
            <a:gdLst>
              <a:gd name="connsiteX0" fmla="*/ 0 w 1709618"/>
              <a:gd name="connsiteY0" fmla="*/ 0 h 1007696"/>
              <a:gd name="connsiteX1" fmla="*/ 1205770 w 1709618"/>
              <a:gd name="connsiteY1" fmla="*/ 0 h 1007696"/>
              <a:gd name="connsiteX2" fmla="*/ 1709618 w 1709618"/>
              <a:gd name="connsiteY2" fmla="*/ 503848 h 1007696"/>
              <a:gd name="connsiteX3" fmla="*/ 1205770 w 1709618"/>
              <a:gd name="connsiteY3" fmla="*/ 1007696 h 1007696"/>
              <a:gd name="connsiteX4" fmla="*/ 0 w 1709618"/>
              <a:gd name="connsiteY4" fmla="*/ 1007696 h 1007696"/>
              <a:gd name="connsiteX5" fmla="*/ 503848 w 1709618"/>
              <a:gd name="connsiteY5" fmla="*/ 503848 h 1007696"/>
              <a:gd name="connsiteX6" fmla="*/ 0 w 1709618"/>
              <a:gd name="connsiteY6" fmla="*/ 0 h 100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9618" h="1007696">
                <a:moveTo>
                  <a:pt x="0" y="0"/>
                </a:moveTo>
                <a:lnTo>
                  <a:pt x="1205770" y="0"/>
                </a:lnTo>
                <a:lnTo>
                  <a:pt x="1709618" y="503848"/>
                </a:lnTo>
                <a:lnTo>
                  <a:pt x="1205770" y="1007696"/>
                </a:lnTo>
                <a:lnTo>
                  <a:pt x="0" y="1007696"/>
                </a:lnTo>
                <a:lnTo>
                  <a:pt x="503848" y="50384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24168" tIns="10160" rIns="503848" bIns="10160" numCol="1" spcCol="1270" anchor="ctr" anchorCtr="0">
            <a:noAutofit/>
          </a:bodyPr>
          <a:lstStyle/>
          <a:p>
            <a:pPr marL="0" lvl="0" indent="0" algn="ctr" defTabSz="711200">
              <a:lnSpc>
                <a:spcPct val="90000"/>
              </a:lnSpc>
              <a:spcBef>
                <a:spcPct val="0"/>
              </a:spcBef>
              <a:spcAft>
                <a:spcPct val="35000"/>
              </a:spcAft>
              <a:buNone/>
            </a:pPr>
            <a:r>
              <a:rPr lang="zh-CN" altLang="en-US" sz="2200" b="1" kern="1200" dirty="0"/>
              <a:t>同形异义术语</a:t>
            </a:r>
            <a:endParaRPr lang="en-US" altLang="zh-CN" sz="2200" b="1" kern="1200" dirty="0"/>
          </a:p>
          <a:p>
            <a:pPr marL="342900" lvl="0" indent="-342900" algn="ctr" defTabSz="711200">
              <a:lnSpc>
                <a:spcPct val="90000"/>
              </a:lnSpc>
              <a:spcBef>
                <a:spcPct val="0"/>
              </a:spcBef>
              <a:spcAft>
                <a:spcPct val="35000"/>
              </a:spcAft>
              <a:buFont typeface="Arial" panose="020B0604020202090204" pitchFamily="34" charset="0"/>
              <a:buChar char="•"/>
            </a:pPr>
            <a:r>
              <a:rPr lang="en-US" altLang="zh-CN" sz="2000" dirty="0"/>
              <a:t>Conductor—</a:t>
            </a:r>
          </a:p>
          <a:p>
            <a:pPr lvl="0" algn="ctr" defTabSz="711200">
              <a:lnSpc>
                <a:spcPct val="90000"/>
              </a:lnSpc>
              <a:spcBef>
                <a:spcPct val="0"/>
              </a:spcBef>
              <a:spcAft>
                <a:spcPct val="35000"/>
              </a:spcAft>
            </a:pPr>
            <a:r>
              <a:rPr lang="zh-CN" altLang="en-US" sz="2000" dirty="0"/>
              <a:t>指挥家</a:t>
            </a:r>
            <a:r>
              <a:rPr lang="en-US" altLang="zh-CN" sz="2000" dirty="0"/>
              <a:t>&amp;</a:t>
            </a:r>
            <a:r>
              <a:rPr lang="zh-CN" altLang="en-US" sz="2000" dirty="0"/>
              <a:t>半导体</a:t>
            </a:r>
            <a:endParaRPr lang="en-US" altLang="zh-CN" sz="1400" dirty="0"/>
          </a:p>
        </p:txBody>
      </p:sp>
      <p:sp>
        <p:nvSpPr>
          <p:cNvPr id="17" name="任意多边形: 形状 16"/>
          <p:cNvSpPr/>
          <p:nvPr/>
        </p:nvSpPr>
        <p:spPr>
          <a:xfrm>
            <a:off x="8087972" y="4409158"/>
            <a:ext cx="3527895" cy="1709453"/>
          </a:xfrm>
          <a:custGeom>
            <a:avLst/>
            <a:gdLst>
              <a:gd name="connsiteX0" fmla="*/ 0 w 1709618"/>
              <a:gd name="connsiteY0" fmla="*/ 0 h 1007696"/>
              <a:gd name="connsiteX1" fmla="*/ 1205770 w 1709618"/>
              <a:gd name="connsiteY1" fmla="*/ 0 h 1007696"/>
              <a:gd name="connsiteX2" fmla="*/ 1709618 w 1709618"/>
              <a:gd name="connsiteY2" fmla="*/ 503848 h 1007696"/>
              <a:gd name="connsiteX3" fmla="*/ 1205770 w 1709618"/>
              <a:gd name="connsiteY3" fmla="*/ 1007696 h 1007696"/>
              <a:gd name="connsiteX4" fmla="*/ 0 w 1709618"/>
              <a:gd name="connsiteY4" fmla="*/ 1007696 h 1007696"/>
              <a:gd name="connsiteX5" fmla="*/ 503848 w 1709618"/>
              <a:gd name="connsiteY5" fmla="*/ 503848 h 1007696"/>
              <a:gd name="connsiteX6" fmla="*/ 0 w 1709618"/>
              <a:gd name="connsiteY6" fmla="*/ 0 h 100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9618" h="1007696">
                <a:moveTo>
                  <a:pt x="0" y="0"/>
                </a:moveTo>
                <a:lnTo>
                  <a:pt x="1205770" y="0"/>
                </a:lnTo>
                <a:lnTo>
                  <a:pt x="1709618" y="503848"/>
                </a:lnTo>
                <a:lnTo>
                  <a:pt x="1205770" y="1007696"/>
                </a:lnTo>
                <a:lnTo>
                  <a:pt x="0" y="1007696"/>
                </a:lnTo>
                <a:lnTo>
                  <a:pt x="503848" y="50384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24168" tIns="10160" rIns="503848" bIns="10160" numCol="1" spcCol="1270" anchor="ctr" anchorCtr="0">
            <a:noAutofit/>
          </a:bodyPr>
          <a:lstStyle/>
          <a:p>
            <a:pPr marL="0" lvl="0" indent="0" algn="ctr" defTabSz="711200">
              <a:lnSpc>
                <a:spcPct val="90000"/>
              </a:lnSpc>
              <a:spcBef>
                <a:spcPct val="0"/>
              </a:spcBef>
              <a:spcAft>
                <a:spcPct val="35000"/>
              </a:spcAft>
              <a:buNone/>
            </a:pPr>
            <a:r>
              <a:rPr lang="zh-CN" altLang="en-US" sz="2200" b="1" dirty="0"/>
              <a:t>编码格式</a:t>
            </a:r>
            <a:endParaRPr lang="en-US" altLang="zh-CN" sz="2200" b="1" dirty="0"/>
          </a:p>
          <a:p>
            <a:pPr marL="285750" lvl="0" indent="-285750" algn="ctr" defTabSz="711200">
              <a:lnSpc>
                <a:spcPct val="90000"/>
              </a:lnSpc>
              <a:spcBef>
                <a:spcPct val="0"/>
              </a:spcBef>
              <a:spcAft>
                <a:spcPct val="35000"/>
              </a:spcAft>
              <a:buFont typeface="Arial" panose="020B0604020202090204" pitchFamily="34" charset="0"/>
              <a:buChar char="•"/>
            </a:pPr>
            <a:r>
              <a:rPr lang="en-US" altLang="zh-CN" sz="1600" dirty="0" err="1"/>
              <a:t>FullName</a:t>
            </a:r>
            <a:r>
              <a:rPr lang="en-US" altLang="zh-CN" sz="1600" dirty="0"/>
              <a:t>&amp;</a:t>
            </a:r>
          </a:p>
          <a:p>
            <a:pPr lvl="0" algn="ctr" defTabSz="711200">
              <a:lnSpc>
                <a:spcPct val="90000"/>
              </a:lnSpc>
              <a:spcBef>
                <a:spcPct val="0"/>
              </a:spcBef>
              <a:spcAft>
                <a:spcPct val="35000"/>
              </a:spcAft>
            </a:pPr>
            <a:r>
              <a:rPr lang="en-US" altLang="zh-CN" sz="1600" dirty="0" err="1"/>
              <a:t>FirstName+LastName</a:t>
            </a:r>
            <a:endParaRPr lang="en-US" altLang="zh-CN" sz="1600" dirty="0"/>
          </a:p>
        </p:txBody>
      </p:sp>
    </p:spTree>
  </p:cSld>
  <p:clrMapOvr>
    <a:masterClrMapping/>
  </p:clrMapOvr>
  <p:transition spd="med">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90</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851368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本体映射管理：处理版本管理框架</a:t>
            </a:r>
            <a:endParaRPr lang="en-US" altLang="zh-CN" sz="24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CE47A329-5C6A-41FE-9537-CFF1B46D935C}"/>
              </a:ext>
            </a:extLst>
          </p:cNvPr>
          <p:cNvSpPr/>
          <p:nvPr/>
        </p:nvSpPr>
        <p:spPr>
          <a:xfrm>
            <a:off x="834502" y="1651532"/>
            <a:ext cx="9650026" cy="2862322"/>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Noy</a:t>
            </a:r>
            <a:r>
              <a:rPr lang="en-US" altLang="zh-CN" dirty="0">
                <a:latin typeface="微软雅黑" panose="020B0503020204020204" pitchFamily="34" charset="-122"/>
                <a:ea typeface="微软雅黑" panose="020B0503020204020204" pitchFamily="34" charset="-122"/>
              </a:rPr>
              <a:t> NF</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Musen</a:t>
            </a:r>
            <a:r>
              <a:rPr lang="en-US" altLang="zh-CN" dirty="0">
                <a:latin typeface="微软雅黑" panose="020B0503020204020204" pitchFamily="34" charset="-122"/>
                <a:ea typeface="微软雅黑" panose="020B0503020204020204" pitchFamily="34" charset="-122"/>
              </a:rPr>
              <a:t> M</a:t>
            </a:r>
            <a:r>
              <a:rPr lang="zh-CN" altLang="en-US" dirty="0">
                <a:latin typeface="微软雅黑" panose="020B0503020204020204" pitchFamily="34" charset="-122"/>
                <a:ea typeface="微软雅黑" panose="020B0503020204020204" pitchFamily="34" charset="-122"/>
              </a:rPr>
              <a:t>提出使用</a:t>
            </a:r>
            <a:r>
              <a:rPr lang="en-US" altLang="zh-CN" dirty="0" err="1">
                <a:latin typeface="微软雅黑" panose="020B0503020204020204" pitchFamily="34" charset="-122"/>
                <a:ea typeface="微软雅黑" panose="020B0503020204020204" pitchFamily="34" charset="-122"/>
              </a:rPr>
              <a:t>PROMPTDiff</a:t>
            </a:r>
            <a:r>
              <a:rPr lang="zh-CN" altLang="en-US" dirty="0">
                <a:latin typeface="微软雅黑" panose="020B0503020204020204" pitchFamily="34" charset="-122"/>
                <a:ea typeface="微软雅黑" panose="020B0503020204020204" pitchFamily="34" charset="-122"/>
              </a:rPr>
              <a:t>算法识别出一个</a:t>
            </a:r>
            <a:r>
              <a:rPr lang="zh-CN" altLang="en-US" dirty="0">
                <a:solidFill>
                  <a:srgbClr val="FF0000"/>
                </a:solidFill>
                <a:latin typeface="微软雅黑" panose="020B0503020204020204" pitchFamily="34" charset="-122"/>
                <a:ea typeface="微软雅黑" panose="020B0503020204020204" pitchFamily="34" charset="-122"/>
              </a:rPr>
              <a:t>本体不同版本</a:t>
            </a:r>
            <a:r>
              <a:rPr lang="zh-CN" altLang="en-US" dirty="0">
                <a:latin typeface="微软雅黑" panose="020B0503020204020204" pitchFamily="34" charset="-122"/>
                <a:ea typeface="微软雅黑" panose="020B0503020204020204" pitchFamily="34" charset="-122"/>
              </a:rPr>
              <a:t>在结构上的不同。</a:t>
            </a:r>
            <a:r>
              <a:rPr lang="en-US" altLang="zh-CN" dirty="0" err="1">
                <a:latin typeface="微软雅黑" panose="020B0503020204020204" pitchFamily="34" charset="-122"/>
                <a:ea typeface="微软雅黑" panose="020B0503020204020204" pitchFamily="34" charset="-122"/>
              </a:rPr>
              <a:t>PROMPTDiff</a:t>
            </a:r>
            <a:r>
              <a:rPr lang="zh-CN" altLang="en-US" dirty="0">
                <a:latin typeface="微软雅黑" panose="020B0503020204020204" pitchFamily="34" charset="-122"/>
                <a:ea typeface="微软雅黑" panose="020B0503020204020204" pitchFamily="34" charset="-122"/>
              </a:rPr>
              <a:t>只使用结构不同检测两个版本的不同。</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而在</a:t>
            </a:r>
            <a:r>
              <a:rPr lang="en-US" altLang="zh-CN" dirty="0">
                <a:latin typeface="微软雅黑" panose="020B0503020204020204" pitchFamily="34" charset="-122"/>
                <a:ea typeface="微软雅黑" panose="020B0503020204020204" pitchFamily="34" charset="-122"/>
              </a:rPr>
              <a:t>Klein M</a:t>
            </a:r>
            <a:r>
              <a:rPr lang="zh-CN" altLang="en-US" dirty="0">
                <a:latin typeface="微软雅黑" panose="020B0503020204020204" pitchFamily="34" charset="-122"/>
                <a:ea typeface="微软雅黑" panose="020B0503020204020204" pitchFamily="34" charset="-122"/>
              </a:rPr>
              <a:t>的方法中则有更多的选择，如</a:t>
            </a:r>
            <a:r>
              <a:rPr lang="zh-CN" altLang="en-US" dirty="0">
                <a:solidFill>
                  <a:srgbClr val="FF0000"/>
                </a:solidFill>
                <a:latin typeface="微软雅黑" panose="020B0503020204020204" pitchFamily="34" charset="-122"/>
                <a:ea typeface="微软雅黑" panose="020B0503020204020204" pitchFamily="34" charset="-122"/>
              </a:rPr>
              <a:t>日志的变化、概念化关系和传递集合</a:t>
            </a:r>
            <a:r>
              <a:rPr lang="zh-CN" altLang="en-US" dirty="0">
                <a:latin typeface="微软雅黑" panose="020B0503020204020204" pitchFamily="34" charset="-122"/>
                <a:ea typeface="微软雅黑" panose="020B0503020204020204" pitchFamily="34" charset="-122"/>
              </a:rPr>
              <a:t>等，这些都能提供更</a:t>
            </a:r>
            <a:r>
              <a:rPr lang="zh-CN" altLang="en-US" dirty="0">
                <a:solidFill>
                  <a:srgbClr val="FF0000"/>
                </a:solidFill>
                <a:latin typeface="微软雅黑" panose="020B0503020204020204" pitchFamily="34" charset="-122"/>
                <a:ea typeface="微软雅黑" panose="020B0503020204020204" pitchFamily="34" charset="-122"/>
              </a:rPr>
              <a:t>丰富的本体变化</a:t>
            </a:r>
            <a:r>
              <a:rPr lang="zh-CN" altLang="en-US" dirty="0">
                <a:latin typeface="微软雅黑" panose="020B0503020204020204" pitchFamily="34" charset="-122"/>
                <a:ea typeface="微软雅黑" panose="020B0503020204020204" pitchFamily="34" charset="-122"/>
              </a:rPr>
              <a:t>描述。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Maedche</a:t>
            </a:r>
            <a:r>
              <a:rPr lang="en-US" altLang="zh-CN" dirty="0">
                <a:latin typeface="微软雅黑" panose="020B0503020204020204" pitchFamily="34" charset="-122"/>
                <a:ea typeface="微软雅黑" panose="020B0503020204020204" pitchFamily="34" charset="-122"/>
              </a:rPr>
              <a:t> A </a:t>
            </a:r>
            <a:r>
              <a:rPr lang="zh-CN" altLang="en-US" dirty="0">
                <a:latin typeface="微软雅黑" panose="020B0503020204020204" pitchFamily="34" charset="-122"/>
                <a:ea typeface="微软雅黑" panose="020B0503020204020204" pitchFamily="34" charset="-122"/>
              </a:rPr>
              <a:t>等人提出一个管理语义</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上多本体和分布式本体的继承框架，它将本体演化问题分为三种情况：</a:t>
            </a:r>
            <a:r>
              <a:rPr lang="zh-CN" altLang="en-US" dirty="0">
                <a:solidFill>
                  <a:srgbClr val="FF0000"/>
                </a:solidFill>
                <a:latin typeface="微软雅黑" panose="020B0503020204020204" pitchFamily="34" charset="-122"/>
                <a:ea typeface="微软雅黑" panose="020B0503020204020204" pitchFamily="34" charset="-122"/>
              </a:rPr>
              <a:t>单个本体演化、多个相互依赖的本体演化和分布式本体演化</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Klein M</a:t>
            </a:r>
            <a:r>
              <a:rPr lang="zh-CN" altLang="en-US" dirty="0">
                <a:latin typeface="微软雅黑" panose="020B0503020204020204" pitchFamily="34" charset="-122"/>
                <a:ea typeface="微软雅黑" panose="020B0503020204020204" pitchFamily="34" charset="-122"/>
              </a:rPr>
              <a:t>分析本体演化管理的需求和问题，提出了本体演化的框架，基于一些变化操作，定义了一个变化说明语言。</a:t>
            </a:r>
            <a:endParaRPr lang="en-US" altLang="zh-CN"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74A0E76-D10F-4621-A873-4A065338611F}"/>
              </a:ext>
            </a:extLst>
          </p:cNvPr>
          <p:cNvSpPr/>
          <p:nvPr/>
        </p:nvSpPr>
        <p:spPr>
          <a:xfrm>
            <a:off x="834502" y="4945446"/>
            <a:ext cx="9650026"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从这些本体管理工作可以看出，目前多数本体管理工作关注</a:t>
            </a:r>
            <a:r>
              <a:rPr lang="zh-CN" altLang="en-US" dirty="0">
                <a:solidFill>
                  <a:srgbClr val="FF0000"/>
                </a:solidFill>
                <a:latin typeface="微软雅黑" panose="020B0503020204020204" pitchFamily="34" charset="-122"/>
                <a:ea typeface="微软雅黑" panose="020B0503020204020204" pitchFamily="34" charset="-122"/>
              </a:rPr>
              <a:t>本体演化或本体版本变化</a:t>
            </a:r>
            <a:r>
              <a:rPr lang="zh-CN" altLang="en-US" dirty="0">
                <a:latin typeface="微软雅黑" panose="020B0503020204020204" pitchFamily="34" charset="-122"/>
                <a:ea typeface="微软雅黑" panose="020B0503020204020204" pitchFamily="34" charset="-122"/>
              </a:rPr>
              <a:t>问题。这些工作在管理多本体的同时都忽略如何发挥多本体的潜在能量这一本质问题，即利用多本体实现更强大、灵活的、单本体无法提供的服务。</a:t>
            </a:r>
          </a:p>
        </p:txBody>
      </p:sp>
    </p:spTree>
    <p:extLst>
      <p:ext uri="{BB962C8B-B14F-4D97-AF65-F5344CB8AC3E}">
        <p14:creationId xmlns:p14="http://schemas.microsoft.com/office/powerpoint/2010/main" val="4270769152"/>
      </p:ext>
    </p:extLst>
  </p:cSld>
  <p:clrMapOvr>
    <a:masterClrMapping/>
  </p:clrMapOvr>
  <p:transition spd="med" advTm="8185">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4" cstate="print"/>
          <a:stretch>
            <a:fillRect/>
          </a:stretch>
        </p:blipFill>
        <p:spPr>
          <a:xfrm>
            <a:off x="9015095" y="4259580"/>
            <a:ext cx="1795780" cy="2251075"/>
          </a:xfrm>
          <a:prstGeom prst="rect">
            <a:avLst/>
          </a:prstGeom>
        </p:spPr>
      </p:pic>
      <p:sp>
        <p:nvSpPr>
          <p:cNvPr id="2" name="文本框 1">
            <a:extLst>
              <a:ext uri="{FF2B5EF4-FFF2-40B4-BE49-F238E27FC236}">
                <a16:creationId xmlns:a16="http://schemas.microsoft.com/office/drawing/2014/main" id="{D84AB5B9-7D5E-49EA-9333-306FB4DF6F32}"/>
              </a:ext>
            </a:extLst>
          </p:cNvPr>
          <p:cNvSpPr txBox="1"/>
          <p:nvPr/>
        </p:nvSpPr>
        <p:spPr>
          <a:xfrm>
            <a:off x="2837895" y="1922115"/>
            <a:ext cx="6516210" cy="769441"/>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本体映射的应用</a:t>
            </a:r>
          </a:p>
        </p:txBody>
      </p:sp>
    </p:spTree>
    <p:custDataLst>
      <p:tags r:id="rId1"/>
    </p:custDataLst>
    <p:extLst>
      <p:ext uri="{BB962C8B-B14F-4D97-AF65-F5344CB8AC3E}">
        <p14:creationId xmlns:p14="http://schemas.microsoft.com/office/powerpoint/2010/main" val="2118034813"/>
      </p:ext>
    </p:extLst>
  </p:cSld>
  <p:clrMapOvr>
    <a:masterClrMapping/>
  </p:clrMapOvr>
  <p:transition spd="med" advTm="3637">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92</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851368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本体映射应用：子本体抽取</a:t>
            </a:r>
            <a:endParaRPr lang="en-US" altLang="zh-CN" sz="24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CE47A329-5C6A-41FE-9537-CFF1B46D935C}"/>
              </a:ext>
            </a:extLst>
          </p:cNvPr>
          <p:cNvSpPr/>
          <p:nvPr/>
        </p:nvSpPr>
        <p:spPr>
          <a:xfrm>
            <a:off x="958789" y="1196019"/>
            <a:ext cx="9650026" cy="646331"/>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子本体抽取</a:t>
            </a:r>
            <a:r>
              <a:rPr lang="zh-CN" altLang="en-US" dirty="0">
                <a:latin typeface="微软雅黑" panose="020B0503020204020204" pitchFamily="34" charset="-122"/>
                <a:ea typeface="微软雅黑" panose="020B0503020204020204" pitchFamily="34" charset="-122"/>
              </a:rPr>
              <a:t>是一个新的研究领域。本体建模时总希望模型建立得尽量</a:t>
            </a:r>
            <a:r>
              <a:rPr lang="zh-CN" altLang="en-US" dirty="0">
                <a:solidFill>
                  <a:srgbClr val="FF0000"/>
                </a:solidFill>
                <a:latin typeface="微软雅黑" panose="020B0503020204020204" pitchFamily="34" charset="-122"/>
                <a:ea typeface="微软雅黑" panose="020B0503020204020204" pitchFamily="34" charset="-122"/>
              </a:rPr>
              <a:t>准确和完全</a:t>
            </a:r>
            <a:r>
              <a:rPr lang="zh-CN" altLang="en-US" dirty="0">
                <a:latin typeface="微软雅黑" panose="020B0503020204020204" pitchFamily="34" charset="-122"/>
                <a:ea typeface="微软雅黑" panose="020B0503020204020204" pitchFamily="34" charset="-122"/>
              </a:rPr>
              <a:t>，这往往导致</a:t>
            </a:r>
            <a:r>
              <a:rPr lang="zh-CN" altLang="en-US" dirty="0">
                <a:solidFill>
                  <a:srgbClr val="FF0000"/>
                </a:solidFill>
                <a:latin typeface="微软雅黑" panose="020B0503020204020204" pitchFamily="34" charset="-122"/>
                <a:ea typeface="微软雅黑" panose="020B0503020204020204" pitchFamily="34" charset="-122"/>
              </a:rPr>
              <a:t>大本体。</a:t>
            </a:r>
            <a:endParaRPr lang="en-US" altLang="zh-CN"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74A0E76-D10F-4621-A873-4A065338611F}"/>
              </a:ext>
            </a:extLst>
          </p:cNvPr>
          <p:cNvSpPr/>
          <p:nvPr/>
        </p:nvSpPr>
        <p:spPr>
          <a:xfrm>
            <a:off x="958789" y="2534081"/>
            <a:ext cx="3755253" cy="2308324"/>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大本体难以驾驭，而且在实际应用中往往只需其中与应用需求相关的</a:t>
            </a:r>
            <a:r>
              <a:rPr lang="zh-CN" altLang="en-US" dirty="0">
                <a:solidFill>
                  <a:srgbClr val="FF0000"/>
                </a:solidFill>
                <a:latin typeface="微软雅黑" panose="020B0503020204020204" pitchFamily="34" charset="-122"/>
                <a:ea typeface="微软雅黑" panose="020B0503020204020204" pitchFamily="34" charset="-122"/>
              </a:rPr>
              <a:t>一小部分</a:t>
            </a:r>
            <a:r>
              <a:rPr lang="zh-CN" altLang="en-US" dirty="0">
                <a:latin typeface="微软雅黑" panose="020B0503020204020204" pitchFamily="34" charset="-122"/>
                <a:ea typeface="微软雅黑" panose="020B0503020204020204" pitchFamily="34" charset="-122"/>
              </a:rPr>
              <a:t>。使用整个本体会大大增加系统的</a:t>
            </a:r>
            <a:r>
              <a:rPr lang="zh-CN" altLang="en-US" dirty="0">
                <a:solidFill>
                  <a:srgbClr val="FF0000"/>
                </a:solidFill>
                <a:latin typeface="微软雅黑" panose="020B0503020204020204" pitchFamily="34" charset="-122"/>
                <a:ea typeface="微软雅黑" panose="020B0503020204020204" pitchFamily="34" charset="-122"/>
              </a:rPr>
              <a:t>复杂性和降低效率</a:t>
            </a:r>
            <a:r>
              <a:rPr lang="zh-CN" altLang="en-US" dirty="0">
                <a:latin typeface="微软雅黑" panose="020B0503020204020204" pitchFamily="34" charset="-122"/>
                <a:ea typeface="微软雅黑" panose="020B0503020204020204" pitchFamily="34" charset="-122"/>
              </a:rPr>
              <a:t>。因此，从源本体中抽取一个小的子本体能让系统更有效。</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a:t>
            </a:r>
            <a:r>
              <a:rPr lang="en-US" altLang="zh-CN" dirty="0">
                <a:latin typeface="微软雅黑" panose="020B0503020204020204" pitchFamily="34" charset="-122"/>
                <a:ea typeface="微软雅黑" panose="020B0503020204020204" pitchFamily="34" charset="-122"/>
              </a:rPr>
              <a:t>Kang </a:t>
            </a:r>
            <a:r>
              <a:rPr lang="en-US" altLang="zh-CN" dirty="0" err="1">
                <a:latin typeface="微软雅黑" panose="020B0503020204020204" pitchFamily="34" charset="-122"/>
                <a:ea typeface="微软雅黑" panose="020B0503020204020204" pitchFamily="34" charset="-122"/>
              </a:rPr>
              <a:t>Dazhou</a:t>
            </a:r>
            <a:r>
              <a:rPr lang="zh-CN" altLang="en-US" dirty="0">
                <a:latin typeface="微软雅黑" panose="020B0503020204020204" pitchFamily="34" charset="-122"/>
                <a:ea typeface="微软雅黑" panose="020B0503020204020204" pitchFamily="34" charset="-122"/>
              </a:rPr>
              <a:t>等人探讨的</a:t>
            </a:r>
            <a:r>
              <a:rPr lang="zh-CN" altLang="en-US" dirty="0">
                <a:solidFill>
                  <a:srgbClr val="FF0000"/>
                </a:solidFill>
                <a:latin typeface="微软雅黑" panose="020B0503020204020204" pitchFamily="34" charset="-122"/>
                <a:ea typeface="微软雅黑" panose="020B0503020204020204" pitchFamily="34" charset="-122"/>
              </a:rPr>
              <a:t>从多本体中抽取子本体</a:t>
            </a:r>
            <a:r>
              <a:rPr lang="zh-CN" altLang="en-US" dirty="0">
                <a:latin typeface="微软雅黑" panose="020B0503020204020204" pitchFamily="34" charset="-122"/>
                <a:ea typeface="微软雅黑" panose="020B0503020204020204" pitchFamily="34" charset="-122"/>
              </a:rPr>
              <a:t>的方法。</a:t>
            </a:r>
          </a:p>
        </p:txBody>
      </p:sp>
      <p:pic>
        <p:nvPicPr>
          <p:cNvPr id="5" name="图片 4">
            <a:extLst>
              <a:ext uri="{FF2B5EF4-FFF2-40B4-BE49-F238E27FC236}">
                <a16:creationId xmlns:a16="http://schemas.microsoft.com/office/drawing/2014/main" id="{9C83E383-FB06-427A-9516-8BBB5D3403C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38758" y="1699332"/>
            <a:ext cx="6318740" cy="4538321"/>
          </a:xfrm>
          <a:prstGeom prst="rect">
            <a:avLst/>
          </a:prstGeom>
        </p:spPr>
      </p:pic>
    </p:spTree>
    <p:extLst>
      <p:ext uri="{BB962C8B-B14F-4D97-AF65-F5344CB8AC3E}">
        <p14:creationId xmlns:p14="http://schemas.microsoft.com/office/powerpoint/2010/main" val="230523227"/>
      </p:ext>
    </p:extLst>
  </p:cSld>
  <p:clrMapOvr>
    <a:masterClrMapping/>
  </p:clrMapOvr>
  <p:transition spd="med" advTm="79625">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rPr>
              <a:t>93</a:t>
            </a:fld>
            <a:endParaRPr kumimoji="0" lang="zh-CN" altLang="en-US" sz="1800" b="1" i="1"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BEB9662-96CE-43E8-ABB2-8AEB42E8F8F0}"/>
              </a:ext>
            </a:extLst>
          </p:cNvPr>
          <p:cNvSpPr txBox="1"/>
          <p:nvPr/>
        </p:nvSpPr>
        <p:spPr>
          <a:xfrm>
            <a:off x="834502" y="415485"/>
            <a:ext cx="851368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本体映射应用：信息检索</a:t>
            </a:r>
            <a:endParaRPr lang="en-US" altLang="zh-CN" sz="24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176C0F27-FA64-4B30-A597-852FCDD30CF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9944" y="1033465"/>
            <a:ext cx="3581400" cy="538162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1C3D97B-F885-4EF4-ABDC-F6B6B7BCD84E}"/>
              </a:ext>
            </a:extLst>
          </p:cNvPr>
          <p:cNvSpPr txBox="1"/>
          <p:nvPr/>
        </p:nvSpPr>
        <p:spPr>
          <a:xfrm>
            <a:off x="155492" y="1321863"/>
            <a:ext cx="6094520" cy="369332"/>
          </a:xfrm>
          <a:prstGeom prst="rect">
            <a:avLst/>
          </a:prstGeom>
          <a:noFill/>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语义搜索</a:t>
            </a:r>
          </a:p>
        </p:txBody>
      </p:sp>
      <p:sp>
        <p:nvSpPr>
          <p:cNvPr id="10" name="文本框 9">
            <a:extLst>
              <a:ext uri="{FF2B5EF4-FFF2-40B4-BE49-F238E27FC236}">
                <a16:creationId xmlns:a16="http://schemas.microsoft.com/office/drawing/2014/main" id="{8828E629-7A47-49DE-94CB-7F2F3ACCE5DF}"/>
              </a:ext>
            </a:extLst>
          </p:cNvPr>
          <p:cNvSpPr txBox="1"/>
          <p:nvPr/>
        </p:nvSpPr>
        <p:spPr>
          <a:xfrm>
            <a:off x="6445796" y="1325517"/>
            <a:ext cx="4110545" cy="369332"/>
          </a:xfrm>
          <a:prstGeom prst="rect">
            <a:avLst/>
          </a:prstGeom>
          <a:noFill/>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智能问答</a:t>
            </a:r>
            <a:endParaRPr lang="zh-CN" altLang="en-US" dirty="0"/>
          </a:p>
        </p:txBody>
      </p:sp>
      <p:pic>
        <p:nvPicPr>
          <p:cNvPr id="13" name="图片 12">
            <a:extLst>
              <a:ext uri="{FF2B5EF4-FFF2-40B4-BE49-F238E27FC236}">
                <a16:creationId xmlns:a16="http://schemas.microsoft.com/office/drawing/2014/main" id="{50965669-0E0D-4003-9930-EAA4583F4265}"/>
              </a:ext>
            </a:extLst>
          </p:cNvPr>
          <p:cNvPicPr>
            <a:picLocks noChangeAspect="1"/>
          </p:cNvPicPr>
          <p:nvPr/>
        </p:nvPicPr>
        <p:blipFill>
          <a:blip r:embed="rId4"/>
          <a:stretch>
            <a:fillRect/>
          </a:stretch>
        </p:blipFill>
        <p:spPr>
          <a:xfrm>
            <a:off x="6548674" y="1657611"/>
            <a:ext cx="4007667" cy="2509852"/>
          </a:xfrm>
          <a:prstGeom prst="rect">
            <a:avLst/>
          </a:prstGeom>
        </p:spPr>
      </p:pic>
      <p:pic>
        <p:nvPicPr>
          <p:cNvPr id="15" name="图片 14">
            <a:extLst>
              <a:ext uri="{FF2B5EF4-FFF2-40B4-BE49-F238E27FC236}">
                <a16:creationId xmlns:a16="http://schemas.microsoft.com/office/drawing/2014/main" id="{78A553E5-AFD8-4C5C-A58F-ED90D9ECA0C8}"/>
              </a:ext>
            </a:extLst>
          </p:cNvPr>
          <p:cNvPicPr>
            <a:picLocks noChangeAspect="1"/>
          </p:cNvPicPr>
          <p:nvPr/>
        </p:nvPicPr>
        <p:blipFill>
          <a:blip r:embed="rId5"/>
          <a:stretch>
            <a:fillRect/>
          </a:stretch>
        </p:blipFill>
        <p:spPr>
          <a:xfrm>
            <a:off x="5975287" y="3724277"/>
            <a:ext cx="5321260" cy="2583511"/>
          </a:xfrm>
          <a:prstGeom prst="rect">
            <a:avLst/>
          </a:prstGeom>
        </p:spPr>
      </p:pic>
    </p:spTree>
    <p:extLst>
      <p:ext uri="{BB962C8B-B14F-4D97-AF65-F5344CB8AC3E}">
        <p14:creationId xmlns:p14="http://schemas.microsoft.com/office/powerpoint/2010/main" val="2230480983"/>
      </p:ext>
    </p:extLst>
  </p:cSld>
  <p:clrMapOvr>
    <a:masterClrMapping/>
  </p:clrMapOvr>
  <p:transition spd="med" advTm="22845">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4" cstate="print"/>
          <a:stretch>
            <a:fillRect/>
          </a:stretch>
        </p:blipFill>
        <p:spPr>
          <a:xfrm>
            <a:off x="9015095" y="4259580"/>
            <a:ext cx="1795780" cy="2251075"/>
          </a:xfrm>
          <a:prstGeom prst="rect">
            <a:avLst/>
          </a:prstGeom>
        </p:spPr>
      </p:pic>
      <p:sp>
        <p:nvSpPr>
          <p:cNvPr id="2" name="文本框 1"/>
          <p:cNvSpPr txBox="1"/>
          <p:nvPr/>
        </p:nvSpPr>
        <p:spPr>
          <a:xfrm>
            <a:off x="2294255" y="2462530"/>
            <a:ext cx="7726680" cy="1106805"/>
          </a:xfrm>
          <a:prstGeom prst="rect">
            <a:avLst/>
          </a:prstGeom>
          <a:noFill/>
        </p:spPr>
        <p:txBody>
          <a:bodyPr wrap="none" rtlCol="0">
            <a:spAutoFit/>
          </a:bodyPr>
          <a:lstStyle/>
          <a:p>
            <a:r>
              <a:rPr lang="zh-CN" altLang="en-US" sz="6600">
                <a:latin typeface="微软雅黑" panose="020B0503020204020204" pitchFamily="34" charset="-122"/>
                <a:ea typeface="微软雅黑" panose="020B0503020204020204" pitchFamily="34" charset="-122"/>
              </a:rPr>
              <a:t>知识图谱的实例匹配</a:t>
            </a:r>
          </a:p>
        </p:txBody>
      </p:sp>
      <p:sp>
        <p:nvSpPr>
          <p:cNvPr id="6" name="文本框 5">
            <a:extLst>
              <a:ext uri="{FF2B5EF4-FFF2-40B4-BE49-F238E27FC236}">
                <a16:creationId xmlns:a16="http://schemas.microsoft.com/office/drawing/2014/main" id="{7E7E8838-7BD3-4D51-9237-18AD8AD79928}"/>
              </a:ext>
            </a:extLst>
          </p:cNvPr>
          <p:cNvSpPr txBox="1"/>
          <p:nvPr/>
        </p:nvSpPr>
        <p:spPr>
          <a:xfrm>
            <a:off x="5737639" y="4819884"/>
            <a:ext cx="3277456" cy="829945"/>
          </a:xfrm>
          <a:prstGeom prst="rect">
            <a:avLst/>
          </a:prstGeom>
          <a:noFill/>
        </p:spPr>
        <p:txBody>
          <a:bodyPr wrap="square" rtlCol="0">
            <a:spAutoFit/>
          </a:bodyPr>
          <a:lstStyle/>
          <a:p>
            <a:r>
              <a:rPr lang="zh-CN" altLang="en-US" sz="2400" dirty="0">
                <a:solidFill>
                  <a:schemeClr val="bg1"/>
                </a:solidFill>
                <a:latin typeface="黑体" panose="02010609060101010101" pitchFamily="49" charset="-122"/>
                <a:ea typeface="黑体" panose="02010609060101010101" pitchFamily="49" charset="-122"/>
              </a:rPr>
              <a:t>汇报人：刘炜旭</a:t>
            </a:r>
            <a:r>
              <a:rPr lang="en-US" altLang="zh-CN" sz="2400" dirty="0">
                <a:solidFill>
                  <a:schemeClr val="bg1"/>
                </a:solidFill>
                <a:latin typeface="黑体" panose="02010609060101010101" pitchFamily="49" charset="-122"/>
                <a:ea typeface="黑体" panose="02010609060101010101" pitchFamily="49" charset="-122"/>
              </a:rPr>
              <a:t>	</a:t>
            </a:r>
          </a:p>
          <a:p>
            <a:r>
              <a:rPr lang="zh-CN" altLang="en-US" sz="2400" dirty="0">
                <a:solidFill>
                  <a:schemeClr val="bg1"/>
                </a:solidFill>
                <a:latin typeface="黑体" panose="02010609060101010101" pitchFamily="49" charset="-122"/>
                <a:ea typeface="黑体" panose="02010609060101010101" pitchFamily="49" charset="-122"/>
              </a:rPr>
              <a:t>学号：</a:t>
            </a:r>
            <a:r>
              <a:rPr lang="en-US" altLang="zh-CN" sz="2400" dirty="0">
                <a:solidFill>
                  <a:schemeClr val="bg1"/>
                </a:solidFill>
                <a:latin typeface="黑体" panose="02010609060101010101" pitchFamily="49" charset="-122"/>
                <a:ea typeface="黑体" panose="02010609060101010101" pitchFamily="49" charset="-122"/>
              </a:rPr>
              <a:t>21721563</a:t>
            </a:r>
            <a:endParaRPr lang="zh-CN" altLang="en-US" sz="2400" dirty="0">
              <a:solidFill>
                <a:schemeClr val="bg1"/>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95</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8026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名词解释</a:t>
            </a:r>
          </a:p>
        </p:txBody>
      </p:sp>
      <p:sp>
        <p:nvSpPr>
          <p:cNvPr id="3" name="文本框 2"/>
          <p:cNvSpPr txBox="1"/>
          <p:nvPr/>
        </p:nvSpPr>
        <p:spPr>
          <a:xfrm>
            <a:off x="1116965" y="1742440"/>
            <a:ext cx="9109710" cy="2399665"/>
          </a:xfrm>
          <a:prstGeom prst="rect">
            <a:avLst/>
          </a:prstGeom>
          <a:noFill/>
        </p:spPr>
        <p:txBody>
          <a:bodyPr wrap="square" rtlCol="0">
            <a:spAutoFit/>
          </a:bodyPr>
          <a:lstStyle/>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实例匹配问题在知识工程领域中，一般为对知识图谱中的实例进行匹配的过程，在给定的两个指代信息中，判断器描述的是否是同一实例，比如对百度百科的</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紫禁城</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故宫</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描述的是同一个东西。此处</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指代</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可以指的是网上的</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、名词等等。</a:t>
            </a:r>
          </a:p>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在本</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PPT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中，知识图谱的实例匹配一般可以认为大规模知识图谱的本体匹配。</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96</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1930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挑战</a:t>
            </a:r>
          </a:p>
        </p:txBody>
      </p:sp>
      <p:sp>
        <p:nvSpPr>
          <p:cNvPr id="3" name="文本框 2"/>
          <p:cNvSpPr txBox="1"/>
          <p:nvPr/>
        </p:nvSpPr>
        <p:spPr>
          <a:xfrm>
            <a:off x="975360" y="1590040"/>
            <a:ext cx="9109710" cy="2399665"/>
          </a:xfrm>
          <a:prstGeom prst="rect">
            <a:avLst/>
          </a:prstGeom>
          <a:noFill/>
        </p:spPr>
        <p:txBody>
          <a:bodyPr wrap="square" rtlCol="0">
            <a:spAutoFit/>
          </a:bodyPr>
          <a:lstStyle/>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实例匹配问题目前存在三种挑战：</a:t>
            </a:r>
          </a:p>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多义现象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多个实例有相近或相同的指代或呈现。比如</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东大</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争议上，东南大学、东北大学、日本东京大学、美国东北大学都可以称呼为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东大</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，这说明的是多个实例（指这些大学）有相同的指代（指</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东大</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），即同名异义。</a:t>
            </a:r>
          </a:p>
        </p:txBody>
      </p:sp>
      <p:pic>
        <p:nvPicPr>
          <p:cNvPr id="5" name="图片 4"/>
          <p:cNvPicPr>
            <a:picLocks noChangeAspect="1"/>
          </p:cNvPicPr>
          <p:nvPr/>
        </p:nvPicPr>
        <p:blipFill>
          <a:blip r:embed="rId3"/>
          <a:stretch>
            <a:fillRect/>
          </a:stretch>
        </p:blipFill>
        <p:spPr>
          <a:xfrm>
            <a:off x="2632710" y="3867150"/>
            <a:ext cx="6926580" cy="2308860"/>
          </a:xfrm>
          <a:prstGeom prst="rect">
            <a:avLst/>
          </a:prstGeom>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97</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1930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挑战</a:t>
            </a:r>
          </a:p>
        </p:txBody>
      </p:sp>
      <p:sp>
        <p:nvSpPr>
          <p:cNvPr id="3" name="文本框 2"/>
          <p:cNvSpPr txBox="1"/>
          <p:nvPr/>
        </p:nvSpPr>
        <p:spPr>
          <a:xfrm>
            <a:off x="975360" y="1590040"/>
            <a:ext cx="9109710" cy="2399665"/>
          </a:xfrm>
          <a:prstGeom prst="rect">
            <a:avLst/>
          </a:prstGeom>
          <a:noFill/>
        </p:spPr>
        <p:txBody>
          <a:bodyPr wrap="square" rtlCol="0">
            <a:spAutoFit/>
          </a:bodyPr>
          <a:lstStyle/>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实例匹配问题目前存在三种挑战：</a:t>
            </a:r>
          </a:p>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同义现象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指的是一个实例有多个不同的指代或呈现。比如百度百科的</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长城</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、维基百科的</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长城</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、中国旅游网的</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长城</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等（多个不同指代或呈现），指的是同一个长城（一个实例）。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7030720" y="4719320"/>
            <a:ext cx="853440" cy="67056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8" name="图片 7"/>
          <p:cNvPicPr>
            <a:picLocks noChangeAspect="1"/>
          </p:cNvPicPr>
          <p:nvPr/>
        </p:nvPicPr>
        <p:blipFill>
          <a:blip r:embed="rId3"/>
          <a:stretch>
            <a:fillRect/>
          </a:stretch>
        </p:blipFill>
        <p:spPr>
          <a:xfrm>
            <a:off x="3487420" y="3636645"/>
            <a:ext cx="4396740" cy="2697480"/>
          </a:xfrm>
          <a:prstGeom prst="rect">
            <a:avLst/>
          </a:prstGeom>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98</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1930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挑战</a:t>
            </a:r>
          </a:p>
        </p:txBody>
      </p:sp>
      <p:sp>
        <p:nvSpPr>
          <p:cNvPr id="3" name="文本框 2"/>
          <p:cNvSpPr txBox="1"/>
          <p:nvPr/>
        </p:nvSpPr>
        <p:spPr>
          <a:xfrm>
            <a:off x="975360" y="1570990"/>
            <a:ext cx="9109710" cy="4246245"/>
          </a:xfrm>
          <a:prstGeom prst="rect">
            <a:avLst/>
          </a:prstGeom>
          <a:noFill/>
        </p:spPr>
        <p:txBody>
          <a:bodyPr wrap="square" rtlCol="0">
            <a:spAutoFit/>
          </a:bodyPr>
          <a:lstStyle/>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实例匹配问题目前存在三种挑战：</a:t>
            </a:r>
          </a:p>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匹配效果和匹配性能</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前两种挑战中，有足够多的信息可以有助于解决这些问题，比如在东北大学的</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东大</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中，只要我们得知它在中国沈阳、是</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985</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大学等信息，就可以知道此处</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东大</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指沈阳的东北大学。</a:t>
            </a:r>
          </a:p>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不过现实中，我们收集到的本体知识规模越来越大，因此知识图谱中的实例规模一般较大，使得实例匹配问题一般是大规模数据处理问题，具有更多的异构性，需要在匹配的过程中解决其中的时间复杂度问题和空间复杂度问题，并且如何做好匹配效果和匹配性能之间的平衡是一个需要研究的问题。</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0055C4C-D7A3-431C-BDD5-E6EB3A7AC7E0}" type="slidenum">
              <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rPr>
              <a:t>99</a:t>
            </a:fld>
            <a:endParaRPr kumimoji="0" lang="zh-CN" altLang="en-US" sz="1800" b="1" i="1" u="none" strike="noStrike" kern="1200" cap="none" spc="0" normalizeH="0" baseline="0" noProof="0">
              <a:ln>
                <a:noFill/>
              </a:ln>
              <a:solidFill>
                <a:srgbClr val="FFFFFF"/>
              </a:solidFill>
              <a:effectLst/>
              <a:uLnTx/>
              <a:uFillTx/>
              <a:latin typeface="微软雅黑" panose="020B0503020204020204" pitchFamily="34" charset="-122"/>
              <a:cs typeface="+mn-cs"/>
            </a:endParaRPr>
          </a:p>
        </p:txBody>
      </p:sp>
      <p:sp>
        <p:nvSpPr>
          <p:cNvPr id="2" name="文本框 1"/>
          <p:cNvSpPr txBox="1"/>
          <p:nvPr/>
        </p:nvSpPr>
        <p:spPr>
          <a:xfrm>
            <a:off x="663575" y="456565"/>
            <a:ext cx="519303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知识图谱中的实例匹配问题分析</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挑战</a:t>
            </a:r>
          </a:p>
        </p:txBody>
      </p:sp>
      <mc:AlternateContent xmlns:mc="http://schemas.openxmlformats.org/markup-compatibility/2006" xmlns:a14="http://schemas.microsoft.com/office/drawing/2010/main">
        <mc:Choice Requires="a14">
          <p:sp>
            <p:nvSpPr>
              <p:cNvPr id="3" name="文本框 2"/>
              <p:cNvSpPr txBox="1"/>
              <p:nvPr/>
            </p:nvSpPr>
            <p:spPr>
              <a:xfrm>
                <a:off x="975360" y="1570990"/>
                <a:ext cx="9109710" cy="3361055"/>
              </a:xfrm>
              <a:prstGeom prst="rect">
                <a:avLst/>
              </a:prstGeom>
              <a:noFill/>
            </p:spPr>
            <p:txBody>
              <a:bodyPr wrap="square" rtlCol="0">
                <a:spAutoFit/>
              </a:bodyPr>
              <a:lstStyle/>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实例匹配问题目前存在三种挑战：</a:t>
                </a:r>
              </a:p>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匹配效果和匹配性能</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在大规模知识图谱的实例匹配之间，需要解决</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空间复杂度、时间复杂度、匹配结果质量等</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问题。其中，在时间复杂度问题上，需要同时考虑知识图谱匹配的时间复杂度（即计算异构实例之间的相似度，为</a:t>
                </a:r>
                <a14:m>
                  <m:oMath xmlns:m="http://schemas.openxmlformats.org/officeDocument/2006/math">
                    <m:r>
                      <a:rPr lang="en-US" altLang="zh-CN" sz="2000" i="1">
                        <a:latin typeface="Cambria Math" panose="02040503050406030204" charset="0"/>
                        <a:ea typeface="微软雅黑" panose="020B0503020204020204" pitchFamily="34" charset="-122"/>
                        <a:cs typeface="Cambria Math" panose="02040503050406030204" charset="0"/>
                      </a:rPr>
                      <m:t>𝑂</m:t>
                    </m:r>
                    <m:r>
                      <a:rPr lang="en-US" altLang="zh-CN" sz="2000" i="1">
                        <a:latin typeface="Cambria Math" panose="02040503050406030204" charset="0"/>
                        <a:ea typeface="微软雅黑" panose="020B0503020204020204" pitchFamily="34" charset="-122"/>
                        <a:cs typeface="Cambria Math" panose="02040503050406030204" charset="0"/>
                      </a:rPr>
                      <m:t>(</m:t>
                    </m:r>
                    <m:sSup>
                      <m:sSupPr>
                        <m:ctrlPr>
                          <a:rPr lang="en-US" altLang="zh-CN" sz="2000" i="1">
                            <a:latin typeface="Cambria Math" panose="02040503050406030204" pitchFamily="18" charset="0"/>
                            <a:ea typeface="微软雅黑" panose="020B0503020204020204" pitchFamily="34" charset="-122"/>
                            <a:cs typeface="Cambria Math" panose="02040503050406030204" charset="0"/>
                          </a:rPr>
                        </m:ctrlPr>
                      </m:sSupPr>
                      <m:e>
                        <m:r>
                          <a:rPr lang="en-US" altLang="zh-CN" sz="2000" i="1">
                            <a:latin typeface="Cambria Math" panose="02040503050406030204" charset="0"/>
                            <a:ea typeface="微软雅黑" panose="020B0503020204020204" pitchFamily="34" charset="-122"/>
                            <a:cs typeface="Cambria Math" panose="02040503050406030204" charset="0"/>
                          </a:rPr>
                          <m:t>𝑛</m:t>
                        </m:r>
                      </m:e>
                      <m:sup>
                        <m:r>
                          <a:rPr lang="en-US" altLang="zh-CN" sz="2000" i="1">
                            <a:latin typeface="Cambria Math" panose="02040503050406030204" charset="0"/>
                            <a:ea typeface="微软雅黑" panose="020B0503020204020204" pitchFamily="34" charset="-122"/>
                            <a:cs typeface="Cambria Math" panose="02040503050406030204" charset="0"/>
                          </a:rPr>
                          <m:t>2</m:t>
                        </m:r>
                      </m:sup>
                    </m:sSup>
                    <m:r>
                      <a:rPr lang="en-US" altLang="zh-CN" sz="2000" i="1">
                        <a:latin typeface="Cambria Math" panose="02040503050406030204" charset="0"/>
                        <a:ea typeface="微软雅黑" panose="020B0503020204020204" pitchFamily="34" charset="-122"/>
                        <a:cs typeface="Cambria Math" panose="02040503050406030204" charset="0"/>
                      </a:rPr>
                      <m:t>)</m:t>
                    </m:r>
                  </m:oMath>
                </a14:m>
                <a:r>
                  <a:rPr lang="zh-CN" altLang="en-US" sz="2000">
                    <a:latin typeface="微软雅黑" panose="020B0503020204020204" pitchFamily="34" charset="-122"/>
                    <a:ea typeface="微软雅黑" panose="020B0503020204020204" pitchFamily="34" charset="-122"/>
                    <a:cs typeface="微软雅黑" panose="020B0503020204020204" pitchFamily="34" charset="-122"/>
                  </a:rPr>
                  <a:t>）和每次相似度计算的时间复杂度</a:t>
                </a:r>
                <a14:m>
                  <m:oMath xmlns:m="http://schemas.openxmlformats.org/officeDocument/2006/math">
                    <m:r>
                      <a:rPr lang="en-US" altLang="zh-CN" sz="2000" i="1">
                        <a:latin typeface="Cambria Math" panose="02040503050406030204" charset="0"/>
                        <a:ea typeface="微软雅黑" panose="020B0503020204020204" pitchFamily="34" charset="-122"/>
                        <a:cs typeface="Cambria Math" panose="02040503050406030204" charset="0"/>
                      </a:rPr>
                      <m:t>𝑡</m:t>
                    </m:r>
                  </m:oMath>
                </a14:m>
                <a:r>
                  <a:rPr lang="zh-CN" altLang="en-US" sz="2000">
                    <a:latin typeface="Cambria Math" panose="02040503050406030204" charset="0"/>
                    <a:ea typeface="微软雅黑" panose="020B0503020204020204" pitchFamily="34" charset="-122"/>
                    <a:cs typeface="Cambria Math" panose="02040503050406030204" charset="0"/>
                  </a:rPr>
                  <a:t>，所以知识图谱的时间复杂度为</a:t>
                </a:r>
                <a14:m>
                  <m:oMath xmlns:m="http://schemas.openxmlformats.org/officeDocument/2006/math">
                    <m:r>
                      <a:rPr lang="en-US" altLang="zh-CN" sz="2000" i="1">
                        <a:latin typeface="Cambria Math" panose="02040503050406030204" charset="0"/>
                        <a:ea typeface="微软雅黑" panose="020B0503020204020204" pitchFamily="34" charset="-122"/>
                        <a:cs typeface="Cambria Math" panose="02040503050406030204" charset="0"/>
                      </a:rPr>
                      <m:t>𝑂</m:t>
                    </m:r>
                    <m:r>
                      <a:rPr lang="en-US" altLang="zh-CN" sz="2000" i="1">
                        <a:latin typeface="Cambria Math" panose="02040503050406030204" charset="0"/>
                        <a:ea typeface="微软雅黑" panose="020B0503020204020204" pitchFamily="34" charset="-122"/>
                        <a:cs typeface="Cambria Math" panose="02040503050406030204" charset="0"/>
                      </a:rPr>
                      <m:t>(</m:t>
                    </m:r>
                    <m:sSup>
                      <m:sSupPr>
                        <m:ctrlPr>
                          <a:rPr lang="en-US" altLang="zh-CN" sz="2000" i="1">
                            <a:latin typeface="Cambria Math" panose="02040503050406030204" pitchFamily="18" charset="0"/>
                            <a:ea typeface="微软雅黑" panose="020B0503020204020204" pitchFamily="34" charset="-122"/>
                            <a:cs typeface="Cambria Math" panose="02040503050406030204" charset="0"/>
                          </a:rPr>
                        </m:ctrlPr>
                      </m:sSupPr>
                      <m:e>
                        <m:r>
                          <a:rPr lang="en-US" altLang="zh-CN" sz="2000" i="1">
                            <a:latin typeface="Cambria Math" panose="02040503050406030204" charset="0"/>
                            <a:ea typeface="微软雅黑" panose="020B0503020204020204" pitchFamily="34" charset="-122"/>
                            <a:cs typeface="Cambria Math" panose="02040503050406030204" charset="0"/>
                          </a:rPr>
                          <m:t>𝑛</m:t>
                        </m:r>
                      </m:e>
                      <m:sup>
                        <m:r>
                          <a:rPr lang="en-US" altLang="zh-CN" sz="2000" i="1">
                            <a:latin typeface="Cambria Math" panose="02040503050406030204" charset="0"/>
                            <a:ea typeface="微软雅黑" panose="020B0503020204020204" pitchFamily="34" charset="-122"/>
                            <a:cs typeface="Cambria Math" panose="02040503050406030204" charset="0"/>
                          </a:rPr>
                          <m:t>2</m:t>
                        </m:r>
                      </m:sup>
                    </m:sSup>
                    <m:r>
                      <a:rPr lang="en-US" altLang="zh-CN" sz="2000" i="1">
                        <a:latin typeface="Cambria Math" panose="02040503050406030204" charset="0"/>
                        <a:ea typeface="微软雅黑" panose="020B0503020204020204" pitchFamily="34" charset="-122"/>
                        <a:cs typeface="Cambria Math" panose="02040503050406030204" charset="0"/>
                      </a:rPr>
                      <m:t>𝑡</m:t>
                    </m:r>
                    <m:r>
                      <a:rPr lang="en-US" altLang="zh-CN" sz="2000" i="1">
                        <a:latin typeface="Cambria Math" panose="02040503050406030204" charset="0"/>
                        <a:ea typeface="微软雅黑" panose="020B0503020204020204" pitchFamily="34" charset="-122"/>
                        <a:cs typeface="Cambria Math" panose="02040503050406030204" charset="0"/>
                      </a:rPr>
                      <m:t>) </m:t>
                    </m:r>
                  </m:oMath>
                </a14:m>
                <a:r>
                  <a:rPr lang="zh-CN" altLang="en-US" sz="2000">
                    <a:latin typeface="Cambria Math" panose="02040503050406030204" charset="0"/>
                    <a:ea typeface="微软雅黑" panose="020B0503020204020204" pitchFamily="34" charset="-122"/>
                    <a:cs typeface="Cambria Math" panose="02040503050406030204" charset="0"/>
                  </a:rPr>
                  <a:t>。</a:t>
                </a:r>
              </a:p>
              <a:p>
                <a:pPr algn="just" fontAlgn="auto">
                  <a:lnSpc>
                    <a:spcPct val="150000"/>
                  </a:lnSpc>
                </a:pPr>
                <a:r>
                  <a:rPr lang="en-US" altLang="zh-CN" sz="2000">
                    <a:latin typeface="Cambria Math" panose="02040503050406030204" charset="0"/>
                    <a:ea typeface="微软雅黑" panose="020B0503020204020204" pitchFamily="34" charset="-122"/>
                    <a:cs typeface="Cambria Math" panose="02040503050406030204" charset="0"/>
                  </a:rPr>
                  <a:t>          </a:t>
                </a:r>
                <a:r>
                  <a:rPr lang="zh-CN" altLang="en-US" sz="2000">
                    <a:latin typeface="Cambria Math" panose="02040503050406030204" charset="0"/>
                    <a:ea typeface="微软雅黑" panose="020B0503020204020204" pitchFamily="34" charset="-122"/>
                    <a:cs typeface="Cambria Math" panose="02040503050406030204" charset="0"/>
                  </a:rPr>
                  <a:t>接下来针对如何处理匹配效果和匹配性能的问题上，目前有几种解决方法。</a:t>
                </a:r>
              </a:p>
            </p:txBody>
          </p:sp>
        </mc:Choice>
        <mc:Fallback xmlns="">
          <p:sp>
            <p:nvSpPr>
              <p:cNvPr id="3" name="文本框 2"/>
              <p:cNvSpPr txBox="1">
                <a:spLocks noRot="1" noChangeAspect="1" noMove="1" noResize="1" noEditPoints="1" noAdjustHandles="1" noChangeArrowheads="1" noChangeShapeType="1" noTextEdit="1"/>
              </p:cNvSpPr>
              <p:nvPr/>
            </p:nvSpPr>
            <p:spPr>
              <a:xfrm>
                <a:off x="975360" y="1570990"/>
                <a:ext cx="9109710" cy="336105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22.834645669292,&quot;width&quot;:6273.102362204724}"/>
</p:tagLst>
</file>

<file path=ppt/tags/tag1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3.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4.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5.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22.834645669292,&quot;width&quot;:6273.102362204724}"/>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22.834645669292,&quot;width&quot;:6273.102362204724}"/>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22.834645669292,&quot;width&quot;:6273.102362204724}"/>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23,&quot;width&quot;:9328}"/>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22.834645669292,&quot;width&quot;:6273.1023622047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10202</Words>
  <Application>Microsoft Office PowerPoint</Application>
  <PresentationFormat>宽屏</PresentationFormat>
  <Paragraphs>879</Paragraphs>
  <Slides>135</Slides>
  <Notes>102</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135</vt:i4>
      </vt:variant>
    </vt:vector>
  </HeadingPairs>
  <TitlesOfParts>
    <vt:vector size="153" baseType="lpstr">
      <vt:lpstr>-apple-system</vt:lpstr>
      <vt:lpstr>等线</vt:lpstr>
      <vt:lpstr>等线 Light</vt:lpstr>
      <vt:lpstr>黑体</vt:lpstr>
      <vt:lpstr>华文中宋</vt:lpstr>
      <vt:lpstr>楷体</vt:lpstr>
      <vt:lpstr>宋体</vt:lpstr>
      <vt:lpstr>微软雅黑</vt:lpstr>
      <vt:lpstr>Arial</vt:lpstr>
      <vt:lpstr>Calibri</vt:lpstr>
      <vt:lpstr>Calibri Light</vt:lpstr>
      <vt:lpstr>Cambria Math</vt:lpstr>
      <vt:lpstr>Times New Roman</vt:lpstr>
      <vt:lpstr>Wingdings</vt:lpstr>
      <vt:lpstr>Office 主题​​</vt:lpstr>
      <vt:lpstr>默认设计模板</vt:lpstr>
      <vt:lpstr>2_默认设计模板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池 洳婷</dc:creator>
  <cp:lastModifiedBy>毛 浩地</cp:lastModifiedBy>
  <cp:revision>37</cp:revision>
  <dcterms:created xsi:type="dcterms:W3CDTF">2021-10-26T08:13:48Z</dcterms:created>
  <dcterms:modified xsi:type="dcterms:W3CDTF">2021-10-26T09:45:27Z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4FDECE042DB64574ACC07C87EAAEEED7</vt:lpwstr>
  </property>
  <property fmtid="{D5CDD505-2E9C-101B-9397-08002B2CF9AE}" pid="3" name="KSOProductBuildVer">
    <vt:lpwstr>2052-3.9.1.6204</vt:lpwstr>
  </property>
</Properties>
</file>